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Ubuntu"/>
      <p:regular r:id="rId45"/>
      <p:bold r:id="rId46"/>
      <p:italic r:id="rId47"/>
      <p:boldItalic r:id="rId48"/>
    </p:embeddedFont>
    <p:embeddedFont>
      <p:font typeface="Montserrat"/>
      <p:regular r:id="rId49"/>
      <p:bold r:id="rId50"/>
      <p:italic r:id="rId51"/>
      <p:boldItalic r:id="rId52"/>
    </p:embeddedFont>
    <p:embeddedFont>
      <p:font typeface="Montserrat Medium"/>
      <p:regular r:id="rId53"/>
      <p:bold r:id="rId54"/>
      <p:italic r:id="rId55"/>
      <p:boldItalic r:id="rId56"/>
    </p:embeddedFont>
    <p:embeddedFont>
      <p:font typeface="Montserrat Light"/>
      <p:regular r:id="rId57"/>
      <p:bold r:id="rId58"/>
      <p:italic r:id="rId59"/>
      <p:boldItalic r:id="rId60"/>
    </p:embeddedFont>
    <p:embeddedFont>
      <p:font typeface="Open Sans Medium"/>
      <p:regular r:id="rId61"/>
      <p:bold r:id="rId62"/>
      <p:italic r:id="rId63"/>
      <p:boldItalic r:id="rId64"/>
    </p:embeddedFont>
    <p:embeddedFont>
      <p:font typeface="Open Sans Light"/>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2C3DF0-2ED3-4317-AF95-3375096FEB35}">
  <a:tblStyle styleId="{622C3DF0-2ED3-4317-AF95-3375096FEB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A1381E-6B27-485D-A108-1288573B33D6}"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Ubuntu-bold.fntdata"/><Relationship Id="rId45" Type="http://schemas.openxmlformats.org/officeDocument/2006/relationships/font" Target="fonts/Ubuntu-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Ubuntu-boldItalic.fntdata"/><Relationship Id="rId47" Type="http://schemas.openxmlformats.org/officeDocument/2006/relationships/font" Target="fonts/Ubuntu-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2" Type="http://schemas.openxmlformats.org/officeDocument/2006/relationships/font" Target="fonts/OpenSans-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Medium-bold.fntdata"/><Relationship Id="rId61" Type="http://schemas.openxmlformats.org/officeDocument/2006/relationships/font" Target="fonts/OpenSansMedium-regular.fntdata"/><Relationship Id="rId20" Type="http://schemas.openxmlformats.org/officeDocument/2006/relationships/slide" Target="slides/slide12.xml"/><Relationship Id="rId64" Type="http://schemas.openxmlformats.org/officeDocument/2006/relationships/font" Target="fonts/OpenSansMedium-boldItalic.fntdata"/><Relationship Id="rId63" Type="http://schemas.openxmlformats.org/officeDocument/2006/relationships/font" Target="fonts/OpenSansMedium-italic.fntdata"/><Relationship Id="rId22" Type="http://schemas.openxmlformats.org/officeDocument/2006/relationships/slide" Target="slides/slide14.xml"/><Relationship Id="rId66" Type="http://schemas.openxmlformats.org/officeDocument/2006/relationships/font" Target="fonts/OpenSansLight-bold.fntdata"/><Relationship Id="rId21" Type="http://schemas.openxmlformats.org/officeDocument/2006/relationships/slide" Target="slides/slide13.xml"/><Relationship Id="rId65" Type="http://schemas.openxmlformats.org/officeDocument/2006/relationships/font" Target="fonts/OpenSansLight-regular.fntdata"/><Relationship Id="rId24" Type="http://schemas.openxmlformats.org/officeDocument/2006/relationships/slide" Target="slides/slide16.xml"/><Relationship Id="rId68" Type="http://schemas.openxmlformats.org/officeDocument/2006/relationships/font" Target="fonts/OpenSansLight-boldItalic.fntdata"/><Relationship Id="rId23" Type="http://schemas.openxmlformats.org/officeDocument/2006/relationships/slide" Target="slides/slide15.xml"/><Relationship Id="rId67" Type="http://schemas.openxmlformats.org/officeDocument/2006/relationships/font" Target="fonts/OpenSansLight-italic.fntdata"/><Relationship Id="rId60" Type="http://schemas.openxmlformats.org/officeDocument/2006/relationships/font" Target="fonts/MontserratLight-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Medium-regular.fntdata"/><Relationship Id="rId52" Type="http://schemas.openxmlformats.org/officeDocument/2006/relationships/font" Target="fonts/Montserrat-boldItalic.fntdata"/><Relationship Id="rId11" Type="http://schemas.openxmlformats.org/officeDocument/2006/relationships/slide" Target="slides/slide3.xml"/><Relationship Id="rId55" Type="http://schemas.openxmlformats.org/officeDocument/2006/relationships/font" Target="fonts/MontserratMedium-italic.fntdata"/><Relationship Id="rId10" Type="http://schemas.openxmlformats.org/officeDocument/2006/relationships/slide" Target="slides/slide2.xml"/><Relationship Id="rId54" Type="http://schemas.openxmlformats.org/officeDocument/2006/relationships/font" Target="fonts/MontserratMedium-bold.fntdata"/><Relationship Id="rId13" Type="http://schemas.openxmlformats.org/officeDocument/2006/relationships/slide" Target="slides/slide5.xml"/><Relationship Id="rId57" Type="http://schemas.openxmlformats.org/officeDocument/2006/relationships/font" Target="fonts/MontserratLight-regular.fntdata"/><Relationship Id="rId12" Type="http://schemas.openxmlformats.org/officeDocument/2006/relationships/slide" Target="slides/slide4.xml"/><Relationship Id="rId56" Type="http://schemas.openxmlformats.org/officeDocument/2006/relationships/font" Target="fonts/MontserratMedium-boldItalic.fntdata"/><Relationship Id="rId15" Type="http://schemas.openxmlformats.org/officeDocument/2006/relationships/slide" Target="slides/slide7.xml"/><Relationship Id="rId59" Type="http://schemas.openxmlformats.org/officeDocument/2006/relationships/font" Target="fonts/MontserratLight-italic.fntdata"/><Relationship Id="rId14" Type="http://schemas.openxmlformats.org/officeDocument/2006/relationships/slide" Target="slides/slide6.xml"/><Relationship Id="rId58" Type="http://schemas.openxmlformats.org/officeDocument/2006/relationships/font" Target="fonts/MontserratLight-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892ef846cf_0_39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892ef846cf_0_39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92ef846cf_0_15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892ef846cf_0_15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892ef846cf_0_25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892ef846cf_0_25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892ef846cf_0_15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892ef846cf_0_15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892ef846cf_0_26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892ef846cf_0_26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892ef846cf_0_16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892ef846cf_0_16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892ef846cf_0_164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3892ef846cf_0_164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92ef846cf_0_192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892ef846cf_0_192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92ef846cf_0_25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892ef846cf_0_25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92ef846cf_0_19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892ef846cf_0_19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892ef846cf_0_26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892ef846cf_0_26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72987ac4c_1_4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872987ac4c_1_4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892ef846cf_0_26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3892ef846cf_0_26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892ef846cf_0_30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3892ef846cf_0_30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92ef846cf_0_35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3892ef846cf_0_35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892ef846cf_0_311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3892ef846cf_0_311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892ef846cf_0_36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892ef846cf_0_36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892ef846cf_0_31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3892ef846cf_0_31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92ef846cf_0_32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3892ef846cf_0_32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892ef846cf_0_325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3892ef846cf_0_325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892ef846cf_0_32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892ef846cf_0_32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892ef846cf_0_35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3892ef846cf_0_35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722c70679_0_27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8722c70679_0_27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892ef846cf_0_32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892ef846cf_0_32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892ef846cf_0_35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3892ef846cf_0_35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892ef846cf_0_33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3892ef846cf_0_33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892ef846cf_0_33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3892ef846cf_0_33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892ef846cf_0_33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3892ef846cf_0_33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892ef846cf_0_35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3892ef846cf_0_35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872987ac4c_1_4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3872987ac4c_1_4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92ef846cf_0_135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892ef846cf_0_135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92ef846cf_0_23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892ef846cf_0_23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892ef846cf_0_13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892ef846cf_0_13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892ef846cf_0_240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892ef846cf_0_240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892ef846cf_0_15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892ef846cf_0_15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892ef846cf_0_25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892ef846cf_0_25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a:solidFill>
                  <a:schemeClr val="dk1"/>
                </a:solidFil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5" name="Google Shape;55;p1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800">
                <a:solidFill>
                  <a:srgbClr val="57585B"/>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1" i="1" sz="1600">
                <a:solidFill>
                  <a:srgbClr val="241B54"/>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2" name="Google Shape;62;p1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6"/>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2" name="Google Shape;72;p16"/>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a:solidFill>
                  <a:schemeClr val="dk1"/>
                </a:solidFill>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3" name="Google Shape;73;p1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74" name="Google Shape;74;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75" name="Google Shape;75;p16"/>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6" name="Shape 76"/>
        <p:cNvGrpSpPr/>
        <p:nvPr/>
      </p:nvGrpSpPr>
      <p:grpSpPr>
        <a:xfrm>
          <a:off x="0" y="0"/>
          <a:ext cx="0" cy="0"/>
          <a:chOff x="0" y="0"/>
          <a:chExt cx="0" cy="0"/>
        </a:xfrm>
      </p:grpSpPr>
      <p:sp>
        <p:nvSpPr>
          <p:cNvPr id="77" name="Google Shape;77;p17"/>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8" name="Google Shape;78;p17"/>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9" name="Google Shape;79;p17"/>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0" name="Google Shape;80;p1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1" name="Google Shape;81;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2" name="Google Shape;82;p17"/>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 name="Shape 83"/>
        <p:cNvGrpSpPr/>
        <p:nvPr/>
      </p:nvGrpSpPr>
      <p:grpSpPr>
        <a:xfrm>
          <a:off x="0" y="0"/>
          <a:ext cx="0" cy="0"/>
          <a:chOff x="0" y="0"/>
          <a:chExt cx="0" cy="0"/>
        </a:xfrm>
      </p:grpSpPr>
      <p:sp>
        <p:nvSpPr>
          <p:cNvPr id="84" name="Google Shape;84;p1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5" name="Google Shape;85;p1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6" name="Google Shape;86;p1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7" name="Google Shape;87;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8" name="Google Shape;88;p18"/>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9" name="Shape 89"/>
        <p:cNvGrpSpPr/>
        <p:nvPr/>
      </p:nvGrpSpPr>
      <p:grpSpPr>
        <a:xfrm>
          <a:off x="0" y="0"/>
          <a:ext cx="0" cy="0"/>
          <a:chOff x="0" y="0"/>
          <a:chExt cx="0" cy="0"/>
        </a:xfrm>
      </p:grpSpPr>
      <p:sp>
        <p:nvSpPr>
          <p:cNvPr id="90" name="Google Shape;90;p19"/>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1" name="Google Shape;91;p1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2" name="Google Shape;92;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3" name="Google Shape;93;p19"/>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4" name="Shape 94"/>
        <p:cNvGrpSpPr/>
        <p:nvPr/>
      </p:nvGrpSpPr>
      <p:grpSpPr>
        <a:xfrm>
          <a:off x="0" y="0"/>
          <a:ext cx="0" cy="0"/>
          <a:chOff x="0" y="0"/>
          <a:chExt cx="0" cy="0"/>
        </a:xfrm>
      </p:grpSpPr>
      <p:sp>
        <p:nvSpPr>
          <p:cNvPr id="95" name="Google Shape;95;p2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6" name="Google Shape;96;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7" name="Google Shape;97;p20"/>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0" l="0" r="0" t="0"/>
          <a:stretch/>
        </p:blipFill>
        <p:spPr>
          <a:xfrm>
            <a:off x="0" y="0"/>
            <a:ext cx="9143354" cy="849529"/>
          </a:xfrm>
          <a:prstGeom prst="rect">
            <a:avLst/>
          </a:prstGeom>
          <a:noFill/>
          <a:ln>
            <a:noFill/>
          </a:ln>
        </p:spPr>
      </p:pic>
      <p:sp>
        <p:nvSpPr>
          <p:cNvPr id="106" name="Google Shape;106;p22"/>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07" name="Google Shape;107;p22"/>
          <p:cNvSpPr txBox="1"/>
          <p:nvPr>
            <p:ph idx="1" type="body"/>
          </p:nvPr>
        </p:nvSpPr>
        <p:spPr>
          <a:xfrm>
            <a:off x="4686667" y="1199221"/>
            <a:ext cx="3924300" cy="1931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08" name="Google Shape;108;p22"/>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09" name="Google Shape;109;p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10" name="Google Shape;110;p22"/>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0" l="0" r="0" t="0"/>
          <a:stretch/>
        </p:blipFill>
        <p:spPr>
          <a:xfrm>
            <a:off x="0" y="0"/>
            <a:ext cx="9143354" cy="849474"/>
          </a:xfrm>
          <a:prstGeom prst="rect">
            <a:avLst/>
          </a:prstGeom>
          <a:noFill/>
          <a:ln>
            <a:noFill/>
          </a:ln>
        </p:spPr>
      </p:pic>
      <p:sp>
        <p:nvSpPr>
          <p:cNvPr id="113" name="Google Shape;113;p23"/>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14" name="Google Shape;114;p23"/>
          <p:cNvSpPr txBox="1"/>
          <p:nvPr>
            <p:ph idx="1" type="body"/>
          </p:nvPr>
        </p:nvSpPr>
        <p:spPr>
          <a:xfrm>
            <a:off x="513466" y="1145689"/>
            <a:ext cx="3936900" cy="349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0" sz="1000">
                <a:solidFill>
                  <a:srgbClr val="683B93"/>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15" name="Google Shape;115;p23"/>
          <p:cNvSpPr txBox="1"/>
          <p:nvPr>
            <p:ph idx="2" type="body"/>
          </p:nvPr>
        </p:nvSpPr>
        <p:spPr>
          <a:xfrm>
            <a:off x="4686696" y="1136151"/>
            <a:ext cx="3936300" cy="33744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16" name="Google Shape;116;p2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17" name="Google Shape;117;p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18" name="Google Shape;118;p23"/>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9" name="Shape 119"/>
        <p:cNvGrpSpPr/>
        <p:nvPr/>
      </p:nvGrpSpPr>
      <p:grpSpPr>
        <a:xfrm>
          <a:off x="0" y="0"/>
          <a:ext cx="0" cy="0"/>
          <a:chOff x="0" y="0"/>
          <a:chExt cx="0" cy="0"/>
        </a:xfrm>
      </p:grpSpPr>
      <p:sp>
        <p:nvSpPr>
          <p:cNvPr id="120" name="Google Shape;120;p24"/>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1" name="Google Shape;121;p2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800">
                <a:solidFill>
                  <a:srgbClr val="57585B"/>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22" name="Google Shape;122;p2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3" name="Google Shape;123;p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4" name="Google Shape;124;p24"/>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5" name="Shape 125"/>
        <p:cNvGrpSpPr/>
        <p:nvPr/>
      </p:nvGrpSpPr>
      <p:grpSpPr>
        <a:xfrm>
          <a:off x="0" y="0"/>
          <a:ext cx="0" cy="0"/>
          <a:chOff x="0" y="0"/>
          <a:chExt cx="0" cy="0"/>
        </a:xfrm>
      </p:grpSpPr>
      <p:sp>
        <p:nvSpPr>
          <p:cNvPr id="126" name="Google Shape;126;p25"/>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7" name="Google Shape;127;p2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8" name="Google Shape;128;p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9" name="Google Shape;129;p25"/>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0" name="Shape 130"/>
        <p:cNvGrpSpPr/>
        <p:nvPr/>
      </p:nvGrpSpPr>
      <p:grpSpPr>
        <a:xfrm>
          <a:off x="0" y="0"/>
          <a:ext cx="0" cy="0"/>
          <a:chOff x="0" y="0"/>
          <a:chExt cx="0" cy="0"/>
        </a:xfrm>
      </p:grpSpPr>
      <p:sp>
        <p:nvSpPr>
          <p:cNvPr id="131" name="Google Shape;131;p2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2" name="Google Shape;132;p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3" name="Google Shape;133;p2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34.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1">
            <a:alphaModFix/>
          </a:blip>
          <a:srcRect b="0" l="0" r="0" t="0"/>
          <a:stretch/>
        </p:blipFill>
        <p:spPr>
          <a:xfrm>
            <a:off x="0" y="0"/>
            <a:ext cx="9143363" cy="849189"/>
          </a:xfrm>
          <a:prstGeom prst="rect">
            <a:avLst/>
          </a:prstGeom>
          <a:noFill/>
          <a:ln>
            <a:noFill/>
          </a:ln>
        </p:spPr>
      </p:pic>
      <p:sp>
        <p:nvSpPr>
          <p:cNvPr id="65" name="Google Shape;65;p15"/>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6" name="Google Shape;66;p15"/>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67" name="Google Shape;67;p1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600"/>
              <a:buNone/>
              <a:defRPr b="0" i="0" sz="800" u="none" cap="none" strike="noStrike">
                <a:solidFill>
                  <a:srgbClr val="888888"/>
                </a:solidFill>
                <a:latin typeface="Calibri"/>
                <a:ea typeface="Calibri"/>
                <a:cs typeface="Calibri"/>
                <a:sym typeface="Calibri"/>
              </a:defRPr>
            </a:lvl1pPr>
            <a:lvl2pPr lvl="1"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2pPr>
            <a:lvl3pPr lvl="2"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3pPr>
            <a:lvl4pPr lvl="3"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4pPr>
            <a:lvl5pPr lvl="4"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5pPr>
            <a:lvl6pPr lvl="5"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6pPr>
            <a:lvl7pPr lvl="6"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7pPr>
            <a:lvl8pPr lvl="7"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8pPr>
            <a:lvl9pPr lvl="8"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9pPr>
          </a:lstStyle>
          <a:p/>
        </p:txBody>
      </p:sp>
      <p:sp>
        <p:nvSpPr>
          <p:cNvPr id="68" name="Google Shape;68;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0" i="0" sz="800" u="none" cap="none" strike="noStrike">
                <a:solidFill>
                  <a:srgbClr val="888888"/>
                </a:solidFill>
                <a:latin typeface="Calibri"/>
                <a:ea typeface="Calibri"/>
                <a:cs typeface="Calibri"/>
                <a:sym typeface="Calibri"/>
              </a:defRPr>
            </a:lvl1pPr>
            <a:lvl2pPr lvl="1"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2pPr>
            <a:lvl3pPr lvl="2"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3pPr>
            <a:lvl4pPr lvl="3"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4pPr>
            <a:lvl5pPr lvl="4"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5pPr>
            <a:lvl6pPr lvl="5"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6pPr>
            <a:lvl7pPr lvl="6"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7pPr>
            <a:lvl8pPr lvl="7"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8pPr>
            <a:lvl9pPr lvl="8"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9pPr>
          </a:lstStyle>
          <a:p/>
        </p:txBody>
      </p:sp>
      <p:sp>
        <p:nvSpPr>
          <p:cNvPr id="69" name="Google Shape;69;p15"/>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21"/>
          <p:cNvSpPr txBox="1"/>
          <p:nvPr>
            <p:ph type="title"/>
          </p:nvPr>
        </p:nvSpPr>
        <p:spPr>
          <a:xfrm>
            <a:off x="508002" y="223494"/>
            <a:ext cx="4316700" cy="3546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00" name="Google Shape;100;p21"/>
          <p:cNvSpPr txBox="1"/>
          <p:nvPr>
            <p:ph idx="1" type="body"/>
          </p:nvPr>
        </p:nvSpPr>
        <p:spPr>
          <a:xfrm>
            <a:off x="4686667" y="1199221"/>
            <a:ext cx="3924300" cy="1931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0" i="0" sz="800" u="none" cap="none" strike="noStrike">
                <a:solidFill>
                  <a:srgbClr val="57585B"/>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101" name="Google Shape;101;p21"/>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02" name="Google Shape;102;p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03" name="Google Shape;103;p21"/>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12.png"/><Relationship Id="rId21" Type="http://schemas.openxmlformats.org/officeDocument/2006/relationships/image" Target="../media/image13.png"/><Relationship Id="rId24" Type="http://schemas.openxmlformats.org/officeDocument/2006/relationships/image" Target="../media/image28.png"/><Relationship Id="rId23"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3.png"/><Relationship Id="rId26" Type="http://schemas.openxmlformats.org/officeDocument/2006/relationships/image" Target="../media/image23.png"/><Relationship Id="rId25" Type="http://schemas.openxmlformats.org/officeDocument/2006/relationships/image" Target="../media/image26.png"/><Relationship Id="rId28" Type="http://schemas.openxmlformats.org/officeDocument/2006/relationships/image" Target="../media/image80.png"/><Relationship Id="rId27"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29" Type="http://schemas.openxmlformats.org/officeDocument/2006/relationships/image" Target="../media/image46.png"/><Relationship Id="rId7" Type="http://schemas.openxmlformats.org/officeDocument/2006/relationships/image" Target="../media/image18.png"/><Relationship Id="rId8" Type="http://schemas.openxmlformats.org/officeDocument/2006/relationships/image" Target="../media/image47.png"/><Relationship Id="rId11" Type="http://schemas.openxmlformats.org/officeDocument/2006/relationships/image" Target="../media/image7.png"/><Relationship Id="rId10" Type="http://schemas.openxmlformats.org/officeDocument/2006/relationships/image" Target="../media/image9.png"/><Relationship Id="rId13" Type="http://schemas.openxmlformats.org/officeDocument/2006/relationships/image" Target="../media/image20.png"/><Relationship Id="rId12"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6.png"/><Relationship Id="rId17" Type="http://schemas.openxmlformats.org/officeDocument/2006/relationships/image" Target="../media/image2.png"/><Relationship Id="rId16" Type="http://schemas.openxmlformats.org/officeDocument/2006/relationships/image" Target="../media/image5.png"/><Relationship Id="rId19" Type="http://schemas.openxmlformats.org/officeDocument/2006/relationships/image" Target="../media/image1.png"/><Relationship Id="rId18"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1.png"/><Relationship Id="rId4" Type="http://schemas.openxmlformats.org/officeDocument/2006/relationships/image" Target="../media/image46.png"/><Relationship Id="rId5"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67.png"/><Relationship Id="rId5" Type="http://schemas.openxmlformats.org/officeDocument/2006/relationships/image" Target="../media/image170.png"/><Relationship Id="rId6" Type="http://schemas.openxmlformats.org/officeDocument/2006/relationships/image" Target="../media/image179.png"/><Relationship Id="rId7" Type="http://schemas.openxmlformats.org/officeDocument/2006/relationships/image" Target="../media/image172.png"/><Relationship Id="rId8"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1.png"/><Relationship Id="rId4" Type="http://schemas.openxmlformats.org/officeDocument/2006/relationships/image" Target="../media/image46.png"/><Relationship Id="rId5"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7.png"/><Relationship Id="rId4" Type="http://schemas.openxmlformats.org/officeDocument/2006/relationships/image" Target="../media/image46.png"/><Relationship Id="rId5"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3.png"/><Relationship Id="rId4" Type="http://schemas.openxmlformats.org/officeDocument/2006/relationships/image" Target="../media/image178.png"/><Relationship Id="rId9" Type="http://schemas.openxmlformats.org/officeDocument/2006/relationships/image" Target="../media/image180.png"/><Relationship Id="rId5" Type="http://schemas.openxmlformats.org/officeDocument/2006/relationships/image" Target="../media/image175.png"/><Relationship Id="rId6" Type="http://schemas.openxmlformats.org/officeDocument/2006/relationships/image" Target="../media/image174.png"/><Relationship Id="rId7" Type="http://schemas.openxmlformats.org/officeDocument/2006/relationships/image" Target="../media/image173.png"/><Relationship Id="rId8" Type="http://schemas.openxmlformats.org/officeDocument/2006/relationships/image" Target="../media/image182.png"/><Relationship Id="rId11" Type="http://schemas.openxmlformats.org/officeDocument/2006/relationships/image" Target="../media/image184.png"/><Relationship Id="rId10" Type="http://schemas.openxmlformats.org/officeDocument/2006/relationships/image" Target="../media/image186.png"/><Relationship Id="rId13" Type="http://schemas.openxmlformats.org/officeDocument/2006/relationships/image" Target="../media/image46.png"/><Relationship Id="rId12" Type="http://schemas.openxmlformats.org/officeDocument/2006/relationships/image" Target="../media/image176.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0.png"/><Relationship Id="rId4" Type="http://schemas.openxmlformats.org/officeDocument/2006/relationships/image" Target="../media/image46.png"/><Relationship Id="rId5"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1.png"/><Relationship Id="rId4" Type="http://schemas.openxmlformats.org/officeDocument/2006/relationships/image" Target="../media/image187.png"/><Relationship Id="rId5" Type="http://schemas.openxmlformats.org/officeDocument/2006/relationships/image" Target="../media/image196.png"/><Relationship Id="rId6" Type="http://schemas.openxmlformats.org/officeDocument/2006/relationships/image" Target="../media/image189.png"/><Relationship Id="rId7" Type="http://schemas.openxmlformats.org/officeDocument/2006/relationships/image" Target="../media/image46.png"/><Relationship Id="rId8"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1.png"/><Relationship Id="rId4" Type="http://schemas.openxmlformats.org/officeDocument/2006/relationships/image" Target="../media/image187.png"/><Relationship Id="rId5" Type="http://schemas.openxmlformats.org/officeDocument/2006/relationships/image" Target="../media/image46.png"/><Relationship Id="rId6" Type="http://schemas.openxmlformats.org/officeDocument/2006/relationships/image" Target="../media/image67.png"/><Relationship Id="rId7" Type="http://schemas.openxmlformats.org/officeDocument/2006/relationships/image" Target="../media/image1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8.png"/><Relationship Id="rId4" Type="http://schemas.openxmlformats.org/officeDocument/2006/relationships/image" Target="../media/image46.png"/><Relationship Id="rId5"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12.png"/><Relationship Id="rId21" Type="http://schemas.openxmlformats.org/officeDocument/2006/relationships/image" Target="../media/image13.png"/><Relationship Id="rId24" Type="http://schemas.openxmlformats.org/officeDocument/2006/relationships/image" Target="../media/image28.png"/><Relationship Id="rId23"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3.png"/><Relationship Id="rId26" Type="http://schemas.openxmlformats.org/officeDocument/2006/relationships/image" Target="../media/image23.png"/><Relationship Id="rId25" Type="http://schemas.openxmlformats.org/officeDocument/2006/relationships/image" Target="../media/image26.png"/><Relationship Id="rId28" Type="http://schemas.openxmlformats.org/officeDocument/2006/relationships/image" Target="../media/image46.png"/><Relationship Id="rId27"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47.png"/><Relationship Id="rId11" Type="http://schemas.openxmlformats.org/officeDocument/2006/relationships/image" Target="../media/image7.png"/><Relationship Id="rId10" Type="http://schemas.openxmlformats.org/officeDocument/2006/relationships/image" Target="../media/image9.png"/><Relationship Id="rId13" Type="http://schemas.openxmlformats.org/officeDocument/2006/relationships/image" Target="../media/image20.png"/><Relationship Id="rId12"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6.png"/><Relationship Id="rId17" Type="http://schemas.openxmlformats.org/officeDocument/2006/relationships/image" Target="../media/image2.png"/><Relationship Id="rId16" Type="http://schemas.openxmlformats.org/officeDocument/2006/relationships/image" Target="../media/image5.png"/><Relationship Id="rId19" Type="http://schemas.openxmlformats.org/officeDocument/2006/relationships/image" Target="../media/image1.png"/><Relationship Id="rId1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68.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47.png"/><Relationship Id="rId20" Type="http://schemas.openxmlformats.org/officeDocument/2006/relationships/image" Target="../media/image78.png"/><Relationship Id="rId22" Type="http://schemas.openxmlformats.org/officeDocument/2006/relationships/image" Target="../media/image12.png"/><Relationship Id="rId21" Type="http://schemas.openxmlformats.org/officeDocument/2006/relationships/image" Target="../media/image60.png"/><Relationship Id="rId24" Type="http://schemas.openxmlformats.org/officeDocument/2006/relationships/image" Target="../media/image11.png"/><Relationship Id="rId23" Type="http://schemas.openxmlformats.org/officeDocument/2006/relationships/image" Target="../media/image28.png"/><Relationship Id="rId26" Type="http://schemas.openxmlformats.org/officeDocument/2006/relationships/image" Target="../media/image23.png"/><Relationship Id="rId25" Type="http://schemas.openxmlformats.org/officeDocument/2006/relationships/image" Target="../media/image26.png"/><Relationship Id="rId28" Type="http://schemas.openxmlformats.org/officeDocument/2006/relationships/image" Target="../media/image46.png"/><Relationship Id="rId27" Type="http://schemas.openxmlformats.org/officeDocument/2006/relationships/image" Target="../media/image14.png"/><Relationship Id="rId11" Type="http://schemas.openxmlformats.org/officeDocument/2006/relationships/image" Target="../media/image7.png"/><Relationship Id="rId10" Type="http://schemas.openxmlformats.org/officeDocument/2006/relationships/image" Target="../media/image9.png"/><Relationship Id="rId13" Type="http://schemas.openxmlformats.org/officeDocument/2006/relationships/image" Target="../media/image20.png"/><Relationship Id="rId12"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6.png"/><Relationship Id="rId17" Type="http://schemas.openxmlformats.org/officeDocument/2006/relationships/image" Target="../media/image2.png"/><Relationship Id="rId16" Type="http://schemas.openxmlformats.org/officeDocument/2006/relationships/image" Target="../media/image5.png"/><Relationship Id="rId19" Type="http://schemas.openxmlformats.org/officeDocument/2006/relationships/image" Target="../media/image1.png"/><Relationship Id="rId1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194.png"/><Relationship Id="rId6" Type="http://schemas.openxmlformats.org/officeDocument/2006/relationships/image" Target="../media/image46.png"/><Relationship Id="rId7"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46.png"/><Relationship Id="rId6"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91.png"/><Relationship Id="rId4" Type="http://schemas.openxmlformats.org/officeDocument/2006/relationships/image" Target="../media/image193.png"/><Relationship Id="rId9" Type="http://schemas.openxmlformats.org/officeDocument/2006/relationships/image" Target="../media/image204.png"/><Relationship Id="rId5" Type="http://schemas.openxmlformats.org/officeDocument/2006/relationships/image" Target="../media/image197.png"/><Relationship Id="rId6" Type="http://schemas.openxmlformats.org/officeDocument/2006/relationships/image" Target="../media/image195.png"/><Relationship Id="rId7" Type="http://schemas.openxmlformats.org/officeDocument/2006/relationships/image" Target="../media/image200.png"/><Relationship Id="rId8" Type="http://schemas.openxmlformats.org/officeDocument/2006/relationships/image" Target="../media/image210.png"/><Relationship Id="rId11" Type="http://schemas.openxmlformats.org/officeDocument/2006/relationships/image" Target="../media/image46.png"/><Relationship Id="rId10" Type="http://schemas.openxmlformats.org/officeDocument/2006/relationships/image" Target="../media/image205.png"/><Relationship Id="rId12"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91.png"/><Relationship Id="rId4" Type="http://schemas.openxmlformats.org/officeDocument/2006/relationships/image" Target="../media/image202.png"/><Relationship Id="rId5" Type="http://schemas.openxmlformats.org/officeDocument/2006/relationships/image" Target="../media/image199.jpg"/><Relationship Id="rId6" Type="http://schemas.openxmlformats.org/officeDocument/2006/relationships/image" Target="../media/image46.png"/><Relationship Id="rId7"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91.png"/><Relationship Id="rId4" Type="http://schemas.openxmlformats.org/officeDocument/2006/relationships/image" Target="../media/image208.png"/><Relationship Id="rId5" Type="http://schemas.openxmlformats.org/officeDocument/2006/relationships/image" Target="../media/image46.png"/><Relationship Id="rId6"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201.png"/><Relationship Id="rId6" Type="http://schemas.openxmlformats.org/officeDocument/2006/relationships/image" Target="../media/image46.png"/><Relationship Id="rId7"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209.png"/><Relationship Id="rId6" Type="http://schemas.openxmlformats.org/officeDocument/2006/relationships/image" Target="../media/image207.png"/><Relationship Id="rId7" Type="http://schemas.openxmlformats.org/officeDocument/2006/relationships/image" Target="../media/image46.png"/><Relationship Id="rId8"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91.png"/><Relationship Id="rId4" Type="http://schemas.openxmlformats.org/officeDocument/2006/relationships/image" Target="../media/image206.jpg"/><Relationship Id="rId5" Type="http://schemas.openxmlformats.org/officeDocument/2006/relationships/image" Target="../media/image212.jpg"/><Relationship Id="rId6" Type="http://schemas.openxmlformats.org/officeDocument/2006/relationships/image" Target="../media/image46.png"/><Relationship Id="rId7" Type="http://schemas.openxmlformats.org/officeDocument/2006/relationships/image" Target="../media/image67.png"/><Relationship Id="rId8" Type="http://schemas.openxmlformats.org/officeDocument/2006/relationships/image" Target="../media/image2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91.png"/><Relationship Id="rId4" Type="http://schemas.openxmlformats.org/officeDocument/2006/relationships/image" Target="../media/image217.png"/><Relationship Id="rId9" Type="http://schemas.openxmlformats.org/officeDocument/2006/relationships/image" Target="../media/image67.png"/><Relationship Id="rId5" Type="http://schemas.openxmlformats.org/officeDocument/2006/relationships/image" Target="../media/image228.png"/><Relationship Id="rId6" Type="http://schemas.openxmlformats.org/officeDocument/2006/relationships/image" Target="../media/image216.png"/><Relationship Id="rId7" Type="http://schemas.openxmlformats.org/officeDocument/2006/relationships/image" Target="../media/image214.jpg"/><Relationship Id="rId8" Type="http://schemas.openxmlformats.org/officeDocument/2006/relationships/image" Target="../media/image46.png"/></Relationships>
</file>

<file path=ppt/slides/_rels/slide3.xml.rels><?xml version="1.0" encoding="UTF-8" standalone="yes"?><Relationships xmlns="http://schemas.openxmlformats.org/package/2006/relationships"><Relationship Id="rId20" Type="http://schemas.openxmlformats.org/officeDocument/2006/relationships/image" Target="../media/image78.png"/><Relationship Id="rId22" Type="http://schemas.openxmlformats.org/officeDocument/2006/relationships/image" Target="../media/image12.png"/><Relationship Id="rId21" Type="http://schemas.openxmlformats.org/officeDocument/2006/relationships/image" Target="../media/image60.png"/><Relationship Id="rId24" Type="http://schemas.openxmlformats.org/officeDocument/2006/relationships/image" Target="../media/image11.png"/><Relationship Id="rId23"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68.png"/><Relationship Id="rId9" Type="http://schemas.openxmlformats.org/officeDocument/2006/relationships/image" Target="../media/image3.png"/><Relationship Id="rId26" Type="http://schemas.openxmlformats.org/officeDocument/2006/relationships/image" Target="../media/image23.png"/><Relationship Id="rId25" Type="http://schemas.openxmlformats.org/officeDocument/2006/relationships/image" Target="../media/image26.png"/><Relationship Id="rId28" Type="http://schemas.openxmlformats.org/officeDocument/2006/relationships/image" Target="../media/image46.png"/><Relationship Id="rId27"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47.png"/><Relationship Id="rId11" Type="http://schemas.openxmlformats.org/officeDocument/2006/relationships/image" Target="../media/image7.png"/><Relationship Id="rId10" Type="http://schemas.openxmlformats.org/officeDocument/2006/relationships/image" Target="../media/image9.png"/><Relationship Id="rId13" Type="http://schemas.openxmlformats.org/officeDocument/2006/relationships/image" Target="../media/image20.png"/><Relationship Id="rId12"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6.png"/><Relationship Id="rId17" Type="http://schemas.openxmlformats.org/officeDocument/2006/relationships/image" Target="../media/image2.png"/><Relationship Id="rId16" Type="http://schemas.openxmlformats.org/officeDocument/2006/relationships/image" Target="../media/image5.png"/><Relationship Id="rId19" Type="http://schemas.openxmlformats.org/officeDocument/2006/relationships/image" Target="../media/image1.png"/><Relationship Id="rId18"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219.png"/><Relationship Id="rId6" Type="http://schemas.openxmlformats.org/officeDocument/2006/relationships/image" Target="../media/image46.png"/><Relationship Id="rId7"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35.png"/><Relationship Id="rId4" Type="http://schemas.openxmlformats.org/officeDocument/2006/relationships/image" Target="../media/image191.png"/><Relationship Id="rId5" Type="http://schemas.openxmlformats.org/officeDocument/2006/relationships/image" Target="../media/image229.png"/><Relationship Id="rId6" Type="http://schemas.openxmlformats.org/officeDocument/2006/relationships/image" Target="../media/image197.png"/><Relationship Id="rId7" Type="http://schemas.openxmlformats.org/officeDocument/2006/relationships/image" Target="../media/image46.png"/><Relationship Id="rId8"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35.png"/><Relationship Id="rId4" Type="http://schemas.openxmlformats.org/officeDocument/2006/relationships/image" Target="../media/image191.png"/><Relationship Id="rId9" Type="http://schemas.openxmlformats.org/officeDocument/2006/relationships/image" Target="../media/image46.png"/><Relationship Id="rId5" Type="http://schemas.openxmlformats.org/officeDocument/2006/relationships/image" Target="../media/image218.png"/><Relationship Id="rId6" Type="http://schemas.openxmlformats.org/officeDocument/2006/relationships/image" Target="../media/image215.png"/><Relationship Id="rId7" Type="http://schemas.openxmlformats.org/officeDocument/2006/relationships/image" Target="../media/image213.jpg"/><Relationship Id="rId8" Type="http://schemas.openxmlformats.org/officeDocument/2006/relationships/image" Target="../media/image223.png"/><Relationship Id="rId10"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235.png"/><Relationship Id="rId4" Type="http://schemas.openxmlformats.org/officeDocument/2006/relationships/image" Target="../media/image191.png"/><Relationship Id="rId9" Type="http://schemas.openxmlformats.org/officeDocument/2006/relationships/image" Target="../media/image222.png"/><Relationship Id="rId5" Type="http://schemas.openxmlformats.org/officeDocument/2006/relationships/image" Target="../media/image221.png"/><Relationship Id="rId6" Type="http://schemas.openxmlformats.org/officeDocument/2006/relationships/image" Target="../media/image225.png"/><Relationship Id="rId7" Type="http://schemas.openxmlformats.org/officeDocument/2006/relationships/image" Target="../media/image220.png"/><Relationship Id="rId8" Type="http://schemas.openxmlformats.org/officeDocument/2006/relationships/image" Target="../media/image226.png"/><Relationship Id="rId11" Type="http://schemas.openxmlformats.org/officeDocument/2006/relationships/image" Target="../media/image227.png"/><Relationship Id="rId10" Type="http://schemas.openxmlformats.org/officeDocument/2006/relationships/image" Target="../media/image224.png"/><Relationship Id="rId13" Type="http://schemas.openxmlformats.org/officeDocument/2006/relationships/image" Target="../media/image67.png"/><Relationship Id="rId12"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227.png"/><Relationship Id="rId5" Type="http://schemas.openxmlformats.org/officeDocument/2006/relationships/image" Target="../media/image232.png"/><Relationship Id="rId6" Type="http://schemas.openxmlformats.org/officeDocument/2006/relationships/image" Target="../media/image46.png"/><Relationship Id="rId7"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91.png"/><Relationship Id="rId4" Type="http://schemas.openxmlformats.org/officeDocument/2006/relationships/image" Target="../media/image231.png"/><Relationship Id="rId5" Type="http://schemas.openxmlformats.org/officeDocument/2006/relationships/image" Target="../media/image230.png"/><Relationship Id="rId6" Type="http://schemas.openxmlformats.org/officeDocument/2006/relationships/image" Target="../media/image233.png"/><Relationship Id="rId7" Type="http://schemas.openxmlformats.org/officeDocument/2006/relationships/image" Target="../media/image46.png"/><Relationship Id="rId8"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68.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47.png"/><Relationship Id="rId20" Type="http://schemas.openxmlformats.org/officeDocument/2006/relationships/image" Target="../media/image78.png"/><Relationship Id="rId22" Type="http://schemas.openxmlformats.org/officeDocument/2006/relationships/image" Target="../media/image12.png"/><Relationship Id="rId21" Type="http://schemas.openxmlformats.org/officeDocument/2006/relationships/image" Target="../media/image60.png"/><Relationship Id="rId24" Type="http://schemas.openxmlformats.org/officeDocument/2006/relationships/image" Target="../media/image11.png"/><Relationship Id="rId23" Type="http://schemas.openxmlformats.org/officeDocument/2006/relationships/image" Target="../media/image28.png"/><Relationship Id="rId26" Type="http://schemas.openxmlformats.org/officeDocument/2006/relationships/image" Target="../media/image23.png"/><Relationship Id="rId25" Type="http://schemas.openxmlformats.org/officeDocument/2006/relationships/image" Target="../media/image26.png"/><Relationship Id="rId28" Type="http://schemas.openxmlformats.org/officeDocument/2006/relationships/image" Target="../media/image46.png"/><Relationship Id="rId27" Type="http://schemas.openxmlformats.org/officeDocument/2006/relationships/image" Target="../media/image14.png"/><Relationship Id="rId11" Type="http://schemas.openxmlformats.org/officeDocument/2006/relationships/image" Target="../media/image7.png"/><Relationship Id="rId10" Type="http://schemas.openxmlformats.org/officeDocument/2006/relationships/image" Target="../media/image9.png"/><Relationship Id="rId13" Type="http://schemas.openxmlformats.org/officeDocument/2006/relationships/image" Target="../media/image20.png"/><Relationship Id="rId12"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6.png"/><Relationship Id="rId17" Type="http://schemas.openxmlformats.org/officeDocument/2006/relationships/image" Target="../media/image2.png"/><Relationship Id="rId16" Type="http://schemas.openxmlformats.org/officeDocument/2006/relationships/image" Target="../media/image5.png"/><Relationship Id="rId19" Type="http://schemas.openxmlformats.org/officeDocument/2006/relationships/image" Target="../media/image1.png"/><Relationship Id="rId1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1.png"/><Relationship Id="rId4" Type="http://schemas.openxmlformats.org/officeDocument/2006/relationships/image" Target="../media/image46.png"/><Relationship Id="rId5"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6.png"/><Relationship Id="rId4" Type="http://schemas.openxmlformats.org/officeDocument/2006/relationships/image" Target="../media/image46.png"/><Relationship Id="rId5"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9.png"/><Relationship Id="rId4"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98.png"/><Relationship Id="rId7" Type="http://schemas.openxmlformats.org/officeDocument/2006/relationships/image" Target="../media/image46.png"/><Relationship Id="rId8" Type="http://schemas.openxmlformats.org/officeDocument/2006/relationships/image" Target="../media/image67.png"/></Relationships>
</file>

<file path=ppt/slides/_rels/slide7.xml.rels><?xml version="1.0" encoding="UTF-8" standalone="yes"?><Relationships xmlns="http://schemas.openxmlformats.org/package/2006/relationships"><Relationship Id="rId40" Type="http://schemas.openxmlformats.org/officeDocument/2006/relationships/image" Target="../media/image128.png"/><Relationship Id="rId42" Type="http://schemas.openxmlformats.org/officeDocument/2006/relationships/image" Target="../media/image127.png"/><Relationship Id="rId41" Type="http://schemas.openxmlformats.org/officeDocument/2006/relationships/image" Target="../media/image134.png"/><Relationship Id="rId44" Type="http://schemas.openxmlformats.org/officeDocument/2006/relationships/image" Target="../media/image139.png"/><Relationship Id="rId43" Type="http://schemas.openxmlformats.org/officeDocument/2006/relationships/image" Target="../media/image131.png"/><Relationship Id="rId46" Type="http://schemas.openxmlformats.org/officeDocument/2006/relationships/image" Target="../media/image135.png"/><Relationship Id="rId45" Type="http://schemas.openxmlformats.org/officeDocument/2006/relationships/image" Target="../media/image141.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4.png"/><Relationship Id="rId4" Type="http://schemas.openxmlformats.org/officeDocument/2006/relationships/image" Target="../media/image103.png"/><Relationship Id="rId9" Type="http://schemas.openxmlformats.org/officeDocument/2006/relationships/image" Target="../media/image92.png"/><Relationship Id="rId48" Type="http://schemas.openxmlformats.org/officeDocument/2006/relationships/image" Target="../media/image136.png"/><Relationship Id="rId47" Type="http://schemas.openxmlformats.org/officeDocument/2006/relationships/image" Target="../media/image132.png"/><Relationship Id="rId49" Type="http://schemas.openxmlformats.org/officeDocument/2006/relationships/image" Target="../media/image137.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3.png"/><Relationship Id="rId8" Type="http://schemas.openxmlformats.org/officeDocument/2006/relationships/image" Target="../media/image88.png"/><Relationship Id="rId73" Type="http://schemas.openxmlformats.org/officeDocument/2006/relationships/image" Target="../media/image46.png"/><Relationship Id="rId72" Type="http://schemas.openxmlformats.org/officeDocument/2006/relationships/image" Target="../media/image166.png"/><Relationship Id="rId31" Type="http://schemas.openxmlformats.org/officeDocument/2006/relationships/image" Target="../media/image113.png"/><Relationship Id="rId30" Type="http://schemas.openxmlformats.org/officeDocument/2006/relationships/image" Target="../media/image122.png"/><Relationship Id="rId74" Type="http://schemas.openxmlformats.org/officeDocument/2006/relationships/image" Target="../media/image67.png"/><Relationship Id="rId33" Type="http://schemas.openxmlformats.org/officeDocument/2006/relationships/image" Target="../media/image118.png"/><Relationship Id="rId32" Type="http://schemas.openxmlformats.org/officeDocument/2006/relationships/image" Target="../media/image108.png"/><Relationship Id="rId35" Type="http://schemas.openxmlformats.org/officeDocument/2006/relationships/image" Target="../media/image130.png"/><Relationship Id="rId34" Type="http://schemas.openxmlformats.org/officeDocument/2006/relationships/image" Target="../media/image126.png"/><Relationship Id="rId71" Type="http://schemas.openxmlformats.org/officeDocument/2006/relationships/image" Target="../media/image157.png"/><Relationship Id="rId70" Type="http://schemas.openxmlformats.org/officeDocument/2006/relationships/image" Target="../media/image155.png"/><Relationship Id="rId37" Type="http://schemas.openxmlformats.org/officeDocument/2006/relationships/image" Target="../media/image129.png"/><Relationship Id="rId36" Type="http://schemas.openxmlformats.org/officeDocument/2006/relationships/image" Target="../media/image125.png"/><Relationship Id="rId39" Type="http://schemas.openxmlformats.org/officeDocument/2006/relationships/image" Target="../media/image123.png"/><Relationship Id="rId38" Type="http://schemas.openxmlformats.org/officeDocument/2006/relationships/image" Target="../media/image120.png"/><Relationship Id="rId62" Type="http://schemas.openxmlformats.org/officeDocument/2006/relationships/image" Target="../media/image154.png"/><Relationship Id="rId61" Type="http://schemas.openxmlformats.org/officeDocument/2006/relationships/image" Target="../media/image160.png"/><Relationship Id="rId20" Type="http://schemas.openxmlformats.org/officeDocument/2006/relationships/image" Target="../media/image100.png"/><Relationship Id="rId64" Type="http://schemas.openxmlformats.org/officeDocument/2006/relationships/image" Target="../media/image147.png"/><Relationship Id="rId63" Type="http://schemas.openxmlformats.org/officeDocument/2006/relationships/image" Target="../media/image163.png"/><Relationship Id="rId22" Type="http://schemas.openxmlformats.org/officeDocument/2006/relationships/image" Target="../media/image102.png"/><Relationship Id="rId66" Type="http://schemas.openxmlformats.org/officeDocument/2006/relationships/image" Target="../media/image152.png"/><Relationship Id="rId21" Type="http://schemas.openxmlformats.org/officeDocument/2006/relationships/image" Target="../media/image107.png"/><Relationship Id="rId65" Type="http://schemas.openxmlformats.org/officeDocument/2006/relationships/image" Target="../media/image153.png"/><Relationship Id="rId24" Type="http://schemas.openxmlformats.org/officeDocument/2006/relationships/image" Target="../media/image112.png"/><Relationship Id="rId68" Type="http://schemas.openxmlformats.org/officeDocument/2006/relationships/image" Target="../media/image159.png"/><Relationship Id="rId23" Type="http://schemas.openxmlformats.org/officeDocument/2006/relationships/image" Target="../media/image104.png"/><Relationship Id="rId67" Type="http://schemas.openxmlformats.org/officeDocument/2006/relationships/image" Target="../media/image150.png"/><Relationship Id="rId60" Type="http://schemas.openxmlformats.org/officeDocument/2006/relationships/image" Target="../media/image142.png"/><Relationship Id="rId26" Type="http://schemas.openxmlformats.org/officeDocument/2006/relationships/image" Target="../media/image114.png"/><Relationship Id="rId25" Type="http://schemas.openxmlformats.org/officeDocument/2006/relationships/image" Target="../media/image106.png"/><Relationship Id="rId69" Type="http://schemas.openxmlformats.org/officeDocument/2006/relationships/image" Target="../media/image162.png"/><Relationship Id="rId28" Type="http://schemas.openxmlformats.org/officeDocument/2006/relationships/image" Target="../media/image117.png"/><Relationship Id="rId27" Type="http://schemas.openxmlformats.org/officeDocument/2006/relationships/image" Target="../media/image119.png"/><Relationship Id="rId29" Type="http://schemas.openxmlformats.org/officeDocument/2006/relationships/image" Target="../media/image116.png"/><Relationship Id="rId51" Type="http://schemas.openxmlformats.org/officeDocument/2006/relationships/image" Target="../media/image138.png"/><Relationship Id="rId50" Type="http://schemas.openxmlformats.org/officeDocument/2006/relationships/image" Target="../media/image133.png"/><Relationship Id="rId53" Type="http://schemas.openxmlformats.org/officeDocument/2006/relationships/image" Target="../media/image156.png"/><Relationship Id="rId52" Type="http://schemas.openxmlformats.org/officeDocument/2006/relationships/image" Target="../media/image149.png"/><Relationship Id="rId11" Type="http://schemas.openxmlformats.org/officeDocument/2006/relationships/image" Target="../media/image97.png"/><Relationship Id="rId55" Type="http://schemas.openxmlformats.org/officeDocument/2006/relationships/image" Target="../media/image158.png"/><Relationship Id="rId10" Type="http://schemas.openxmlformats.org/officeDocument/2006/relationships/image" Target="../media/image90.png"/><Relationship Id="rId54" Type="http://schemas.openxmlformats.org/officeDocument/2006/relationships/image" Target="../media/image140.png"/><Relationship Id="rId13" Type="http://schemas.openxmlformats.org/officeDocument/2006/relationships/image" Target="../media/image105.png"/><Relationship Id="rId57" Type="http://schemas.openxmlformats.org/officeDocument/2006/relationships/image" Target="../media/image143.png"/><Relationship Id="rId12" Type="http://schemas.openxmlformats.org/officeDocument/2006/relationships/image" Target="../media/image94.png"/><Relationship Id="rId56" Type="http://schemas.openxmlformats.org/officeDocument/2006/relationships/image" Target="../media/image145.png"/><Relationship Id="rId15" Type="http://schemas.openxmlformats.org/officeDocument/2006/relationships/image" Target="../media/image101.png"/><Relationship Id="rId59" Type="http://schemas.openxmlformats.org/officeDocument/2006/relationships/image" Target="../media/image148.png"/><Relationship Id="rId14" Type="http://schemas.openxmlformats.org/officeDocument/2006/relationships/image" Target="../media/image110.png"/><Relationship Id="rId58" Type="http://schemas.openxmlformats.org/officeDocument/2006/relationships/image" Target="../media/image151.png"/><Relationship Id="rId17" Type="http://schemas.openxmlformats.org/officeDocument/2006/relationships/image" Target="../media/image99.png"/><Relationship Id="rId16" Type="http://schemas.openxmlformats.org/officeDocument/2006/relationships/image" Target="../media/image95.png"/><Relationship Id="rId19" Type="http://schemas.openxmlformats.org/officeDocument/2006/relationships/image" Target="../media/image111.png"/><Relationship Id="rId18"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5.jpg"/><Relationship Id="rId4" Type="http://schemas.openxmlformats.org/officeDocument/2006/relationships/image" Target="../media/image46.png"/><Relationship Id="rId5"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4.jpg"/><Relationship Id="rId4" Type="http://schemas.openxmlformats.org/officeDocument/2006/relationships/image" Target="../media/image46.png"/><Relationship Id="rId5"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pic>
        <p:nvPicPr>
          <p:cNvPr id="138" name="Google Shape;138;p27"/>
          <p:cNvPicPr preferRelativeResize="0"/>
          <p:nvPr/>
        </p:nvPicPr>
        <p:blipFill rotWithShape="1">
          <a:blip r:embed="rId3">
            <a:alphaModFix/>
          </a:blip>
          <a:srcRect b="0" l="0" r="0" t="0"/>
          <a:stretch/>
        </p:blipFill>
        <p:spPr>
          <a:xfrm>
            <a:off x="0" y="0"/>
            <a:ext cx="9143357" cy="5143139"/>
          </a:xfrm>
          <a:prstGeom prst="rect">
            <a:avLst/>
          </a:prstGeom>
          <a:noFill/>
          <a:ln>
            <a:noFill/>
          </a:ln>
        </p:spPr>
      </p:pic>
      <p:grpSp>
        <p:nvGrpSpPr>
          <p:cNvPr id="139" name="Google Shape;139;p27"/>
          <p:cNvGrpSpPr/>
          <p:nvPr/>
        </p:nvGrpSpPr>
        <p:grpSpPr>
          <a:xfrm>
            <a:off x="0" y="0"/>
            <a:ext cx="9143611" cy="5143414"/>
            <a:chOff x="0" y="0"/>
            <a:chExt cx="20104685" cy="11309178"/>
          </a:xfrm>
        </p:grpSpPr>
        <p:pic>
          <p:nvPicPr>
            <p:cNvPr id="140" name="Google Shape;140;p27"/>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41" name="Google Shape;141;p27"/>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42" name="Google Shape;142;p27"/>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43" name="Google Shape;143;p27"/>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44" name="Google Shape;144;p27"/>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45" name="Google Shape;145;p27"/>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46" name="Google Shape;146;p27"/>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47" name="Google Shape;147;p27"/>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48" name="Google Shape;148;p27"/>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49" name="Google Shape;149;p27"/>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50" name="Google Shape;150;p27"/>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1" name="Google Shape;151;p27"/>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52" name="Google Shape;152;p27"/>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3" name="Google Shape;153;p27"/>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54" name="Google Shape;154;p27"/>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55" name="Google Shape;155;p27"/>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56" name="Google Shape;156;p27"/>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7" name="Google Shape;157;p27"/>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58" name="Google Shape;158;p27"/>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59" name="Google Shape;159;p27"/>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60" name="Google Shape;160;p27"/>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61" name="Google Shape;161;p27"/>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2" name="Google Shape;162;p27"/>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63" name="Google Shape;163;p27"/>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4" name="Google Shape;164;p27"/>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65" name="Google Shape;165;p27"/>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6" name="Google Shape;166;p27"/>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67" name="Google Shape;167;p27"/>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68" name="Google Shape;168;p27"/>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69" name="Google Shape;169;p27"/>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0" name="Google Shape;170;p27"/>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71" name="Google Shape;171;p27"/>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2" name="Google Shape;172;p27"/>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73" name="Google Shape;173;p27"/>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74" name="Google Shape;174;p27"/>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75" name="Google Shape;175;p27" title="BBD-LOGO.png"/>
          <p:cNvPicPr preferRelativeResize="0"/>
          <p:nvPr/>
        </p:nvPicPr>
        <p:blipFill rotWithShape="1">
          <a:blip r:embed="rId28">
            <a:alphaModFix/>
          </a:blip>
          <a:srcRect b="18623" l="12772" r="10651" t="26522"/>
          <a:stretch/>
        </p:blipFill>
        <p:spPr>
          <a:xfrm>
            <a:off x="1941912" y="1598475"/>
            <a:ext cx="5260176" cy="2119624"/>
          </a:xfrm>
          <a:prstGeom prst="rect">
            <a:avLst/>
          </a:prstGeom>
          <a:noFill/>
          <a:ln>
            <a:noFill/>
          </a:ln>
        </p:spPr>
      </p:pic>
      <p:pic>
        <p:nvPicPr>
          <p:cNvPr id="176" name="Google Shape;176;p27" title="Bitkwa-Logo-New.png"/>
          <p:cNvPicPr preferRelativeResize="0"/>
          <p:nvPr/>
        </p:nvPicPr>
        <p:blipFill>
          <a:blip r:embed="rId29">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36"/>
          <p:cNvPicPr preferRelativeResize="0"/>
          <p:nvPr/>
        </p:nvPicPr>
        <p:blipFill rotWithShape="1">
          <a:blip r:embed="rId3">
            <a:alphaModFix/>
          </a:blip>
          <a:srcRect b="0" l="0" r="0" t="0"/>
          <a:stretch/>
        </p:blipFill>
        <p:spPr>
          <a:xfrm>
            <a:off x="800475" y="1630450"/>
            <a:ext cx="7841899" cy="1154100"/>
          </a:xfrm>
          <a:prstGeom prst="rect">
            <a:avLst/>
          </a:prstGeom>
          <a:noFill/>
          <a:ln>
            <a:noFill/>
          </a:ln>
        </p:spPr>
      </p:pic>
      <p:sp>
        <p:nvSpPr>
          <p:cNvPr id="482" name="Google Shape;482;p36"/>
          <p:cNvSpPr txBox="1"/>
          <p:nvPr/>
        </p:nvSpPr>
        <p:spPr>
          <a:xfrm>
            <a:off x="1031925" y="1812075"/>
            <a:ext cx="7214700" cy="861300"/>
          </a:xfrm>
          <a:prstGeom prst="rect">
            <a:avLst/>
          </a:prstGeom>
          <a:noFill/>
          <a:ln>
            <a:noFill/>
          </a:ln>
        </p:spPr>
        <p:txBody>
          <a:bodyPr anchorCtr="0" anchor="t" bIns="0" lIns="0" spcFirstLastPara="1" rIns="0" wrap="square" tIns="7475">
            <a:spAutoFit/>
          </a:bodyPr>
          <a:lstStyle/>
          <a:p>
            <a:pPr indent="0" lvl="0" marL="0" marR="0" rtl="0" algn="ctr">
              <a:lnSpc>
                <a:spcPct val="101800"/>
              </a:lnSpc>
              <a:spcBef>
                <a:spcPts val="0"/>
              </a:spcBef>
              <a:spcAft>
                <a:spcPts val="0"/>
              </a:spcAft>
              <a:buNone/>
            </a:pPr>
            <a:r>
              <a:rPr lang="en" sz="1200">
                <a:solidFill>
                  <a:srgbClr val="FFFFFF"/>
                </a:solidFill>
                <a:latin typeface="Montserrat"/>
                <a:ea typeface="Montserrat"/>
                <a:cs typeface="Montserrat"/>
                <a:sym typeface="Montserrat"/>
              </a:rPr>
              <a:t>The root problem with conventional currency is all the trust that’s required  to make it work. The central bank must be trusted not to debase the  currency, but the history of ﬁat currencies is full of breaches of that trust.</a:t>
            </a:r>
            <a:endParaRPr sz="1200">
              <a:solidFill>
                <a:schemeClr val="dk1"/>
              </a:solidFill>
              <a:latin typeface="Montserrat"/>
              <a:ea typeface="Montserrat"/>
              <a:cs typeface="Montserrat"/>
              <a:sym typeface="Montserrat"/>
            </a:endParaRPr>
          </a:p>
          <a:p>
            <a:pPr indent="0" lvl="0" marL="0" marR="0" rtl="0" algn="ctr">
              <a:lnSpc>
                <a:spcPct val="100000"/>
              </a:lnSpc>
              <a:spcBef>
                <a:spcPts val="818"/>
              </a:spcBef>
              <a:spcAft>
                <a:spcPts val="0"/>
              </a:spcAft>
              <a:buNone/>
            </a:pPr>
            <a:r>
              <a:rPr b="1" lang="en" sz="1200">
                <a:solidFill>
                  <a:srgbClr val="FAAF40"/>
                </a:solidFill>
                <a:latin typeface="Montserrat"/>
                <a:ea typeface="Montserrat"/>
                <a:cs typeface="Montserrat"/>
                <a:sym typeface="Montserrat"/>
              </a:rPr>
              <a:t>Satoshi Nakamoto</a:t>
            </a:r>
            <a:endParaRPr sz="1200">
              <a:solidFill>
                <a:schemeClr val="dk1"/>
              </a:solidFill>
              <a:latin typeface="Montserrat"/>
              <a:ea typeface="Montserrat"/>
              <a:cs typeface="Montserrat"/>
              <a:sym typeface="Montserrat"/>
            </a:endParaRPr>
          </a:p>
        </p:txBody>
      </p:sp>
      <p:grpSp>
        <p:nvGrpSpPr>
          <p:cNvPr id="483" name="Google Shape;483;p36"/>
          <p:cNvGrpSpPr/>
          <p:nvPr/>
        </p:nvGrpSpPr>
        <p:grpSpPr>
          <a:xfrm>
            <a:off x="1102449" y="1550503"/>
            <a:ext cx="6619848" cy="1319602"/>
            <a:chOff x="2247353" y="3409346"/>
            <a:chExt cx="7422186" cy="2148839"/>
          </a:xfrm>
        </p:grpSpPr>
        <p:sp>
          <p:nvSpPr>
            <p:cNvPr id="484" name="Google Shape;484;p36"/>
            <p:cNvSpPr/>
            <p:nvPr/>
          </p:nvSpPr>
          <p:spPr>
            <a:xfrm>
              <a:off x="2247353" y="3409346"/>
              <a:ext cx="487044" cy="299720"/>
            </a:xfrm>
            <a:custGeom>
              <a:rect b="b" l="l" r="r" t="t"/>
              <a:pathLst>
                <a:path extrusionOk="0" h="299720" w="487044">
                  <a:moveTo>
                    <a:pt x="220649" y="109423"/>
                  </a:moveTo>
                  <a:lnTo>
                    <a:pt x="211620" y="66548"/>
                  </a:lnTo>
                  <a:lnTo>
                    <a:pt x="187693" y="31673"/>
                  </a:lnTo>
                  <a:lnTo>
                    <a:pt x="152438" y="8318"/>
                  </a:lnTo>
                  <a:lnTo>
                    <a:pt x="109423" y="0"/>
                  </a:lnTo>
                  <a:lnTo>
                    <a:pt x="66548" y="9017"/>
                  </a:lnTo>
                  <a:lnTo>
                    <a:pt x="31673" y="32956"/>
                  </a:lnTo>
                  <a:lnTo>
                    <a:pt x="8318" y="68224"/>
                  </a:lnTo>
                  <a:lnTo>
                    <a:pt x="0" y="111239"/>
                  </a:lnTo>
                  <a:lnTo>
                    <a:pt x="355" y="119291"/>
                  </a:lnTo>
                  <a:lnTo>
                    <a:pt x="15646" y="178536"/>
                  </a:lnTo>
                  <a:lnTo>
                    <a:pt x="36449" y="220433"/>
                  </a:lnTo>
                  <a:lnTo>
                    <a:pt x="70332" y="261975"/>
                  </a:lnTo>
                  <a:lnTo>
                    <a:pt x="120472" y="297065"/>
                  </a:lnTo>
                  <a:lnTo>
                    <a:pt x="127469" y="299237"/>
                  </a:lnTo>
                  <a:lnTo>
                    <a:pt x="134632" y="299059"/>
                  </a:lnTo>
                  <a:lnTo>
                    <a:pt x="144462" y="255079"/>
                  </a:lnTo>
                  <a:lnTo>
                    <a:pt x="139217" y="243890"/>
                  </a:lnTo>
                  <a:lnTo>
                    <a:pt x="135013" y="231495"/>
                  </a:lnTo>
                  <a:lnTo>
                    <a:pt x="132664" y="218376"/>
                  </a:lnTo>
                  <a:lnTo>
                    <a:pt x="167805" y="204495"/>
                  </a:lnTo>
                  <a:lnTo>
                    <a:pt x="195783" y="180086"/>
                  </a:lnTo>
                  <a:lnTo>
                    <a:pt x="214198" y="147586"/>
                  </a:lnTo>
                  <a:lnTo>
                    <a:pt x="220649" y="109423"/>
                  </a:lnTo>
                  <a:close/>
                </a:path>
                <a:path extrusionOk="0" h="299720" w="487044">
                  <a:moveTo>
                    <a:pt x="486829" y="110324"/>
                  </a:moveTo>
                  <a:lnTo>
                    <a:pt x="478155" y="67386"/>
                  </a:lnTo>
                  <a:lnTo>
                    <a:pt x="454520" y="32308"/>
                  </a:lnTo>
                  <a:lnTo>
                    <a:pt x="419455" y="8661"/>
                  </a:lnTo>
                  <a:lnTo>
                    <a:pt x="376504" y="0"/>
                  </a:lnTo>
                  <a:lnTo>
                    <a:pt x="333565" y="8661"/>
                  </a:lnTo>
                  <a:lnTo>
                    <a:pt x="298488" y="32308"/>
                  </a:lnTo>
                  <a:lnTo>
                    <a:pt x="274840" y="67386"/>
                  </a:lnTo>
                  <a:lnTo>
                    <a:pt x="266179" y="110324"/>
                  </a:lnTo>
                  <a:lnTo>
                    <a:pt x="266471" y="118376"/>
                  </a:lnTo>
                  <a:lnTo>
                    <a:pt x="281266" y="177749"/>
                  </a:lnTo>
                  <a:lnTo>
                    <a:pt x="301726" y="219811"/>
                  </a:lnTo>
                  <a:lnTo>
                    <a:pt x="335267" y="261632"/>
                  </a:lnTo>
                  <a:lnTo>
                    <a:pt x="385114" y="297141"/>
                  </a:lnTo>
                  <a:lnTo>
                    <a:pt x="392099" y="299364"/>
                  </a:lnTo>
                  <a:lnTo>
                    <a:pt x="399275" y="299250"/>
                  </a:lnTo>
                  <a:lnTo>
                    <a:pt x="409460" y="255346"/>
                  </a:lnTo>
                  <a:lnTo>
                    <a:pt x="404304" y="244119"/>
                  </a:lnTo>
                  <a:lnTo>
                    <a:pt x="400202" y="231698"/>
                  </a:lnTo>
                  <a:lnTo>
                    <a:pt x="397967" y="218567"/>
                  </a:lnTo>
                  <a:lnTo>
                    <a:pt x="433209" y="204965"/>
                  </a:lnTo>
                  <a:lnTo>
                    <a:pt x="461391" y="180797"/>
                  </a:lnTo>
                  <a:lnTo>
                    <a:pt x="480072" y="148437"/>
                  </a:lnTo>
                  <a:lnTo>
                    <a:pt x="486829" y="110324"/>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28">
                <a:solidFill>
                  <a:schemeClr val="dk1"/>
                </a:solidFill>
                <a:latin typeface="Calibri"/>
                <a:ea typeface="Calibri"/>
                <a:cs typeface="Calibri"/>
                <a:sym typeface="Calibri"/>
              </a:endParaRPr>
            </a:p>
          </p:txBody>
        </p:sp>
        <p:sp>
          <p:nvSpPr>
            <p:cNvPr id="485" name="Google Shape;485;p36"/>
            <p:cNvSpPr/>
            <p:nvPr/>
          </p:nvSpPr>
          <p:spPr>
            <a:xfrm>
              <a:off x="9182494" y="5216556"/>
              <a:ext cx="487045" cy="341629"/>
            </a:xfrm>
            <a:custGeom>
              <a:rect b="b" l="l" r="r" t="t"/>
              <a:pathLst>
                <a:path extrusionOk="0" h="341629" w="487045">
                  <a:moveTo>
                    <a:pt x="220649" y="152209"/>
                  </a:moveTo>
                  <a:lnTo>
                    <a:pt x="211975" y="109270"/>
                  </a:lnTo>
                  <a:lnTo>
                    <a:pt x="188328" y="74193"/>
                  </a:lnTo>
                  <a:lnTo>
                    <a:pt x="153263" y="50546"/>
                  </a:lnTo>
                  <a:lnTo>
                    <a:pt x="110312" y="41871"/>
                  </a:lnTo>
                  <a:lnTo>
                    <a:pt x="67373" y="50546"/>
                  </a:lnTo>
                  <a:lnTo>
                    <a:pt x="32308" y="74193"/>
                  </a:lnTo>
                  <a:lnTo>
                    <a:pt x="8661" y="109270"/>
                  </a:lnTo>
                  <a:lnTo>
                    <a:pt x="0" y="152209"/>
                  </a:lnTo>
                  <a:lnTo>
                    <a:pt x="6756" y="190322"/>
                  </a:lnTo>
                  <a:lnTo>
                    <a:pt x="25438" y="222669"/>
                  </a:lnTo>
                  <a:lnTo>
                    <a:pt x="53606" y="246849"/>
                  </a:lnTo>
                  <a:lnTo>
                    <a:pt x="88861" y="260451"/>
                  </a:lnTo>
                  <a:lnTo>
                    <a:pt x="86614" y="273583"/>
                  </a:lnTo>
                  <a:lnTo>
                    <a:pt x="82524" y="285991"/>
                  </a:lnTo>
                  <a:lnTo>
                    <a:pt x="77368" y="297230"/>
                  </a:lnTo>
                  <a:lnTo>
                    <a:pt x="71958" y="306806"/>
                  </a:lnTo>
                  <a:lnTo>
                    <a:pt x="69151" y="313753"/>
                  </a:lnTo>
                  <a:lnTo>
                    <a:pt x="94716" y="341249"/>
                  </a:lnTo>
                  <a:lnTo>
                    <a:pt x="101714" y="339026"/>
                  </a:lnTo>
                  <a:lnTo>
                    <a:pt x="151561" y="303517"/>
                  </a:lnTo>
                  <a:lnTo>
                    <a:pt x="185102" y="261696"/>
                  </a:lnTo>
                  <a:lnTo>
                    <a:pt x="205549" y="219633"/>
                  </a:lnTo>
                  <a:lnTo>
                    <a:pt x="218071" y="175869"/>
                  </a:lnTo>
                  <a:lnTo>
                    <a:pt x="220357" y="160261"/>
                  </a:lnTo>
                  <a:lnTo>
                    <a:pt x="220649" y="152209"/>
                  </a:lnTo>
                  <a:close/>
                </a:path>
                <a:path extrusionOk="0" h="341629" w="487045">
                  <a:moveTo>
                    <a:pt x="486829" y="111239"/>
                  </a:moveTo>
                  <a:lnTo>
                    <a:pt x="478510" y="68224"/>
                  </a:lnTo>
                  <a:lnTo>
                    <a:pt x="455155" y="32956"/>
                  </a:lnTo>
                  <a:lnTo>
                    <a:pt x="420281" y="9017"/>
                  </a:lnTo>
                  <a:lnTo>
                    <a:pt x="377405" y="0"/>
                  </a:lnTo>
                  <a:lnTo>
                    <a:pt x="334391" y="8318"/>
                  </a:lnTo>
                  <a:lnTo>
                    <a:pt x="299135" y="31673"/>
                  </a:lnTo>
                  <a:lnTo>
                    <a:pt x="275209" y="66548"/>
                  </a:lnTo>
                  <a:lnTo>
                    <a:pt x="266179" y="109423"/>
                  </a:lnTo>
                  <a:lnTo>
                    <a:pt x="272630" y="147586"/>
                  </a:lnTo>
                  <a:lnTo>
                    <a:pt x="291045" y="180086"/>
                  </a:lnTo>
                  <a:lnTo>
                    <a:pt x="319011" y="204495"/>
                  </a:lnTo>
                  <a:lnTo>
                    <a:pt x="354164" y="218376"/>
                  </a:lnTo>
                  <a:lnTo>
                    <a:pt x="351802" y="231495"/>
                  </a:lnTo>
                  <a:lnTo>
                    <a:pt x="347611" y="243890"/>
                  </a:lnTo>
                  <a:lnTo>
                    <a:pt x="342366" y="255079"/>
                  </a:lnTo>
                  <a:lnTo>
                    <a:pt x="336880" y="264604"/>
                  </a:lnTo>
                  <a:lnTo>
                    <a:pt x="334010" y="271526"/>
                  </a:lnTo>
                  <a:lnTo>
                    <a:pt x="359359" y="299237"/>
                  </a:lnTo>
                  <a:lnTo>
                    <a:pt x="366356" y="297065"/>
                  </a:lnTo>
                  <a:lnTo>
                    <a:pt x="416496" y="261975"/>
                  </a:lnTo>
                  <a:lnTo>
                    <a:pt x="450380" y="220433"/>
                  </a:lnTo>
                  <a:lnTo>
                    <a:pt x="471182" y="178536"/>
                  </a:lnTo>
                  <a:lnTo>
                    <a:pt x="484060" y="134874"/>
                  </a:lnTo>
                  <a:lnTo>
                    <a:pt x="486460" y="119291"/>
                  </a:lnTo>
                  <a:lnTo>
                    <a:pt x="486829" y="111239"/>
                  </a:lnTo>
                  <a:close/>
                </a:path>
              </a:pathLst>
            </a:custGeom>
            <a:solidFill>
              <a:srgbClr val="673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28">
                <a:solidFill>
                  <a:schemeClr val="dk1"/>
                </a:solidFill>
                <a:latin typeface="Calibri"/>
                <a:ea typeface="Calibri"/>
                <a:cs typeface="Calibri"/>
                <a:sym typeface="Calibri"/>
              </a:endParaRPr>
            </a:p>
          </p:txBody>
        </p:sp>
      </p:grpSp>
      <p:sp>
        <p:nvSpPr>
          <p:cNvPr id="486" name="Google Shape;486;p36"/>
          <p:cNvSpPr txBox="1"/>
          <p:nvPr/>
        </p:nvSpPr>
        <p:spPr>
          <a:xfrm>
            <a:off x="793749" y="1173550"/>
            <a:ext cx="2694300" cy="2526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The Fiat System</a:t>
            </a:r>
            <a:endParaRPr sz="1600">
              <a:solidFill>
                <a:schemeClr val="dk1"/>
              </a:solidFill>
              <a:latin typeface="Open Sans"/>
              <a:ea typeface="Open Sans"/>
              <a:cs typeface="Open Sans"/>
              <a:sym typeface="Open Sans"/>
            </a:endParaRPr>
          </a:p>
        </p:txBody>
      </p:sp>
      <p:sp>
        <p:nvSpPr>
          <p:cNvPr id="487" name="Google Shape;487;p36"/>
          <p:cNvSpPr txBox="1"/>
          <p:nvPr/>
        </p:nvSpPr>
        <p:spPr>
          <a:xfrm>
            <a:off x="793748" y="3057878"/>
            <a:ext cx="7452900" cy="1881300"/>
          </a:xfrm>
          <a:prstGeom prst="rect">
            <a:avLst/>
          </a:prstGeom>
          <a:noFill/>
          <a:ln>
            <a:noFill/>
          </a:ln>
        </p:spPr>
        <p:txBody>
          <a:bodyPr anchorCtr="0" anchor="t" bIns="0" lIns="0" spcFirstLastPara="1" rIns="0" wrap="square" tIns="5475">
            <a:spAutoFit/>
          </a:bodyPr>
          <a:lstStyle/>
          <a:p>
            <a:pPr indent="0" lvl="0" marL="0" marR="8890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Humanity transitioned from sound money controlled by the many to unsound  money controlled by the few. But how does this system work exactly?</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2</a:t>
            </a:r>
            <a:r>
              <a:rPr b="1" i="1" lang="en" sz="1600">
                <a:solidFill>
                  <a:srgbClr val="241B54"/>
                </a:solidFill>
                <a:latin typeface="Open Sans"/>
                <a:ea typeface="Open Sans"/>
                <a:cs typeface="Open Sans"/>
                <a:sym typeface="Open Sans"/>
              </a:rPr>
              <a:t>.2.1 A Monetary System by Decree</a:t>
            </a:r>
            <a:endParaRPr sz="1600">
              <a:solidFill>
                <a:schemeClr val="dk1"/>
              </a:solidFill>
              <a:latin typeface="Open Sans"/>
              <a:ea typeface="Open Sans"/>
              <a:cs typeface="Open Sans"/>
              <a:sym typeface="Open Sans"/>
            </a:endParaRPr>
          </a:p>
          <a:p>
            <a:pPr indent="0" lvl="0" marL="0" marR="0" rtl="0" algn="l">
              <a:lnSpc>
                <a:spcPct val="113100"/>
              </a:lnSpc>
              <a:spcBef>
                <a:spcPts val="600"/>
              </a:spcBef>
              <a:spcAft>
                <a:spcPts val="0"/>
              </a:spcAft>
              <a:buNone/>
            </a:pPr>
            <a:r>
              <a:rPr lang="en" sz="1000">
                <a:solidFill>
                  <a:srgbClr val="57585B"/>
                </a:solidFill>
                <a:latin typeface="Montserrat"/>
                <a:ea typeface="Montserrat"/>
                <a:cs typeface="Montserrat"/>
                <a:sym typeface="Montserrat"/>
              </a:rPr>
              <a:t>The fiat system is marked by its mandatory nature, imposed on people through  legal tender laws. The term "ﬁat," originating from Latin, means “by decree,”  representing a directive issued by authorities.</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marR="8890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Unlike money backed by tangible assets such as gold, ﬁat money lacks such  support. Instead, its use is mandated by law. Everyday currencies like dollars,  euros, pounds, yuans, pesos, and others fall under the category of ﬁat money.</a:t>
            </a:r>
            <a:endParaRPr sz="1000">
              <a:solidFill>
                <a:schemeClr val="dk1"/>
              </a:solidFill>
              <a:latin typeface="Montserrat"/>
              <a:ea typeface="Montserrat"/>
              <a:cs typeface="Montserrat"/>
              <a:sym typeface="Montserrat"/>
            </a:endParaRPr>
          </a:p>
        </p:txBody>
      </p:sp>
      <p:sp>
        <p:nvSpPr>
          <p:cNvPr id="488" name="Google Shape;488;p36"/>
          <p:cNvSpPr txBox="1"/>
          <p:nvPr>
            <p:ph type="title"/>
          </p:nvPr>
        </p:nvSpPr>
        <p:spPr>
          <a:xfrm>
            <a:off x="508001" y="223498"/>
            <a:ext cx="5589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489" name="Google Shape;489;p36"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490" name="Google Shape;490;p36"/>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491" name="Google Shape;491;p3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37"/>
          <p:cNvGrpSpPr/>
          <p:nvPr/>
        </p:nvGrpSpPr>
        <p:grpSpPr>
          <a:xfrm>
            <a:off x="508371" y="1074867"/>
            <a:ext cx="7459832" cy="964136"/>
            <a:chOff x="10690774" y="2440009"/>
            <a:chExt cx="9173428" cy="1185607"/>
          </a:xfrm>
        </p:grpSpPr>
        <p:pic>
          <p:nvPicPr>
            <p:cNvPr id="497" name="Google Shape;497;p37"/>
            <p:cNvPicPr preferRelativeResize="0"/>
            <p:nvPr/>
          </p:nvPicPr>
          <p:blipFill rotWithShape="1">
            <a:blip r:embed="rId3">
              <a:alphaModFix/>
            </a:blip>
            <a:srcRect b="0" l="0" r="0" t="0"/>
            <a:stretch/>
          </p:blipFill>
          <p:spPr>
            <a:xfrm>
              <a:off x="10690774" y="2633804"/>
              <a:ext cx="8919226" cy="991812"/>
            </a:xfrm>
            <a:prstGeom prst="rect">
              <a:avLst/>
            </a:prstGeom>
            <a:noFill/>
            <a:ln>
              <a:noFill/>
            </a:ln>
          </p:spPr>
        </p:pic>
        <p:sp>
          <p:nvSpPr>
            <p:cNvPr id="498" name="Google Shape;498;p37"/>
            <p:cNvSpPr/>
            <p:nvPr/>
          </p:nvSpPr>
          <p:spPr>
            <a:xfrm>
              <a:off x="18920985" y="2633759"/>
              <a:ext cx="689609" cy="749935"/>
            </a:xfrm>
            <a:custGeom>
              <a:rect b="b" l="l" r="r" t="t"/>
              <a:pathLst>
                <a:path extrusionOk="0" h="749935" w="689609">
                  <a:moveTo>
                    <a:pt x="529407" y="0"/>
                  </a:moveTo>
                  <a:lnTo>
                    <a:pt x="59369" y="0"/>
                  </a:lnTo>
                  <a:lnTo>
                    <a:pt x="38640" y="43939"/>
                  </a:lnTo>
                  <a:lnTo>
                    <a:pt x="22096" y="90034"/>
                  </a:lnTo>
                  <a:lnTo>
                    <a:pt x="9981" y="138054"/>
                  </a:lnTo>
                  <a:lnTo>
                    <a:pt x="2535" y="187768"/>
                  </a:lnTo>
                  <a:lnTo>
                    <a:pt x="0" y="238945"/>
                  </a:lnTo>
                  <a:lnTo>
                    <a:pt x="2337" y="288116"/>
                  </a:lnTo>
                  <a:lnTo>
                    <a:pt x="9205" y="335965"/>
                  </a:lnTo>
                  <a:lnTo>
                    <a:pt x="20392" y="382277"/>
                  </a:lnTo>
                  <a:lnTo>
                    <a:pt x="35682" y="426839"/>
                  </a:lnTo>
                  <a:lnTo>
                    <a:pt x="54862" y="469436"/>
                  </a:lnTo>
                  <a:lnTo>
                    <a:pt x="77718" y="509855"/>
                  </a:lnTo>
                  <a:lnTo>
                    <a:pt x="104037" y="547882"/>
                  </a:lnTo>
                  <a:lnTo>
                    <a:pt x="133603" y="583302"/>
                  </a:lnTo>
                  <a:lnTo>
                    <a:pt x="166203" y="615902"/>
                  </a:lnTo>
                  <a:lnTo>
                    <a:pt x="201623" y="645468"/>
                  </a:lnTo>
                  <a:lnTo>
                    <a:pt x="239650" y="671786"/>
                  </a:lnTo>
                  <a:lnTo>
                    <a:pt x="280069" y="694643"/>
                  </a:lnTo>
                  <a:lnTo>
                    <a:pt x="322666" y="713823"/>
                  </a:lnTo>
                  <a:lnTo>
                    <a:pt x="367228" y="729113"/>
                  </a:lnTo>
                  <a:lnTo>
                    <a:pt x="413540" y="740300"/>
                  </a:lnTo>
                  <a:lnTo>
                    <a:pt x="461389" y="747168"/>
                  </a:lnTo>
                  <a:lnTo>
                    <a:pt x="510560" y="749505"/>
                  </a:lnTo>
                  <a:lnTo>
                    <a:pt x="557080" y="747415"/>
                  </a:lnTo>
                  <a:lnTo>
                    <a:pt x="602442" y="741260"/>
                  </a:lnTo>
                  <a:lnTo>
                    <a:pt x="646469" y="731217"/>
                  </a:lnTo>
                  <a:lnTo>
                    <a:pt x="688984" y="717465"/>
                  </a:lnTo>
                  <a:lnTo>
                    <a:pt x="688984" y="190360"/>
                  </a:lnTo>
                  <a:lnTo>
                    <a:pt x="683286" y="139757"/>
                  </a:lnTo>
                  <a:lnTo>
                    <a:pt x="667204" y="94284"/>
                  </a:lnTo>
                  <a:lnTo>
                    <a:pt x="642257" y="55757"/>
                  </a:lnTo>
                  <a:lnTo>
                    <a:pt x="609963" y="25991"/>
                  </a:lnTo>
                  <a:lnTo>
                    <a:pt x="571841" y="6800"/>
                  </a:lnTo>
                  <a:lnTo>
                    <a:pt x="529407" y="0"/>
                  </a:lnTo>
                  <a:close/>
                </a:path>
              </a:pathLst>
            </a:custGeom>
            <a:solidFill>
              <a:srgbClr val="5C37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30">
                <a:solidFill>
                  <a:schemeClr val="dk1"/>
                </a:solidFill>
                <a:latin typeface="Calibri"/>
                <a:ea typeface="Calibri"/>
                <a:cs typeface="Calibri"/>
                <a:sym typeface="Calibri"/>
              </a:endParaRPr>
            </a:p>
          </p:txBody>
        </p:sp>
        <p:pic>
          <p:nvPicPr>
            <p:cNvPr id="499" name="Google Shape;499;p37"/>
            <p:cNvPicPr preferRelativeResize="0"/>
            <p:nvPr/>
          </p:nvPicPr>
          <p:blipFill rotWithShape="1">
            <a:blip r:embed="rId4">
              <a:alphaModFix/>
            </a:blip>
            <a:srcRect b="0" l="0" r="0" t="0"/>
            <a:stretch/>
          </p:blipFill>
          <p:spPr>
            <a:xfrm>
              <a:off x="18998878" y="2440009"/>
              <a:ext cx="865324" cy="865345"/>
            </a:xfrm>
            <a:prstGeom prst="rect">
              <a:avLst/>
            </a:prstGeom>
            <a:noFill/>
            <a:ln>
              <a:noFill/>
            </a:ln>
          </p:spPr>
        </p:pic>
        <p:sp>
          <p:nvSpPr>
            <p:cNvPr id="500" name="Google Shape;500;p37"/>
            <p:cNvSpPr/>
            <p:nvPr/>
          </p:nvSpPr>
          <p:spPr>
            <a:xfrm>
              <a:off x="19194705" y="2615393"/>
              <a:ext cx="473709" cy="514985"/>
            </a:xfrm>
            <a:custGeom>
              <a:rect b="b" l="l" r="r" t="t"/>
              <a:pathLst>
                <a:path extrusionOk="0" h="514985" w="473709">
                  <a:moveTo>
                    <a:pt x="61506" y="210870"/>
                  </a:moveTo>
                  <a:lnTo>
                    <a:pt x="54533" y="203911"/>
                  </a:lnTo>
                  <a:lnTo>
                    <a:pt x="15532" y="203911"/>
                  </a:lnTo>
                  <a:lnTo>
                    <a:pt x="6934" y="203911"/>
                  </a:lnTo>
                  <a:lnTo>
                    <a:pt x="0" y="210870"/>
                  </a:lnTo>
                  <a:lnTo>
                    <a:pt x="0" y="228028"/>
                  </a:lnTo>
                  <a:lnTo>
                    <a:pt x="6946" y="234988"/>
                  </a:lnTo>
                  <a:lnTo>
                    <a:pt x="54533" y="234988"/>
                  </a:lnTo>
                  <a:lnTo>
                    <a:pt x="61506" y="228028"/>
                  </a:lnTo>
                  <a:lnTo>
                    <a:pt x="61506" y="210870"/>
                  </a:lnTo>
                  <a:close/>
                </a:path>
                <a:path extrusionOk="0" h="514985" w="473709">
                  <a:moveTo>
                    <a:pt x="131203" y="91846"/>
                  </a:moveTo>
                  <a:lnTo>
                    <a:pt x="103619" y="64262"/>
                  </a:lnTo>
                  <a:lnTo>
                    <a:pt x="97561" y="58204"/>
                  </a:lnTo>
                  <a:lnTo>
                    <a:pt x="87693" y="58204"/>
                  </a:lnTo>
                  <a:lnTo>
                    <a:pt x="75539" y="70319"/>
                  </a:lnTo>
                  <a:lnTo>
                    <a:pt x="75539" y="80162"/>
                  </a:lnTo>
                  <a:lnTo>
                    <a:pt x="106172" y="110782"/>
                  </a:lnTo>
                  <a:lnTo>
                    <a:pt x="110147" y="112306"/>
                  </a:lnTo>
                  <a:lnTo>
                    <a:pt x="118122" y="112306"/>
                  </a:lnTo>
                  <a:lnTo>
                    <a:pt x="122097" y="110782"/>
                  </a:lnTo>
                  <a:lnTo>
                    <a:pt x="131203" y="101688"/>
                  </a:lnTo>
                  <a:lnTo>
                    <a:pt x="131203" y="91846"/>
                  </a:lnTo>
                  <a:close/>
                </a:path>
                <a:path extrusionOk="0" h="514985" w="473709">
                  <a:moveTo>
                    <a:pt x="252361" y="6946"/>
                  </a:moveTo>
                  <a:lnTo>
                    <a:pt x="245414" y="0"/>
                  </a:lnTo>
                  <a:lnTo>
                    <a:pt x="228231" y="0"/>
                  </a:lnTo>
                  <a:lnTo>
                    <a:pt x="221284" y="6946"/>
                  </a:lnTo>
                  <a:lnTo>
                    <a:pt x="221284" y="54533"/>
                  </a:lnTo>
                  <a:lnTo>
                    <a:pt x="228231" y="61506"/>
                  </a:lnTo>
                  <a:lnTo>
                    <a:pt x="236816" y="61506"/>
                  </a:lnTo>
                  <a:lnTo>
                    <a:pt x="245414" y="61506"/>
                  </a:lnTo>
                  <a:lnTo>
                    <a:pt x="252361" y="54533"/>
                  </a:lnTo>
                  <a:lnTo>
                    <a:pt x="252361" y="6946"/>
                  </a:lnTo>
                  <a:close/>
                </a:path>
                <a:path extrusionOk="0" h="514985" w="473709">
                  <a:moveTo>
                    <a:pt x="294767" y="490461"/>
                  </a:moveTo>
                  <a:lnTo>
                    <a:pt x="287794" y="483501"/>
                  </a:lnTo>
                  <a:lnTo>
                    <a:pt x="194424" y="483501"/>
                  </a:lnTo>
                  <a:lnTo>
                    <a:pt x="185839" y="483501"/>
                  </a:lnTo>
                  <a:lnTo>
                    <a:pt x="178892" y="490461"/>
                  </a:lnTo>
                  <a:lnTo>
                    <a:pt x="178892" y="507619"/>
                  </a:lnTo>
                  <a:lnTo>
                    <a:pt x="185839" y="514578"/>
                  </a:lnTo>
                  <a:lnTo>
                    <a:pt x="287794" y="514578"/>
                  </a:lnTo>
                  <a:lnTo>
                    <a:pt x="294767" y="507619"/>
                  </a:lnTo>
                  <a:lnTo>
                    <a:pt x="294767" y="490461"/>
                  </a:lnTo>
                  <a:close/>
                </a:path>
                <a:path extrusionOk="0" h="514985" w="473709">
                  <a:moveTo>
                    <a:pt x="394068" y="251193"/>
                  </a:moveTo>
                  <a:lnTo>
                    <a:pt x="391045" y="220256"/>
                  </a:lnTo>
                  <a:lnTo>
                    <a:pt x="382143" y="190931"/>
                  </a:lnTo>
                  <a:lnTo>
                    <a:pt x="367665" y="163906"/>
                  </a:lnTo>
                  <a:lnTo>
                    <a:pt x="363004" y="158254"/>
                  </a:lnTo>
                  <a:lnTo>
                    <a:pt x="363004" y="251218"/>
                  </a:lnTo>
                  <a:lnTo>
                    <a:pt x="360730" y="275094"/>
                  </a:lnTo>
                  <a:lnTo>
                    <a:pt x="354063" y="297827"/>
                  </a:lnTo>
                  <a:lnTo>
                    <a:pt x="343204" y="318871"/>
                  </a:lnTo>
                  <a:lnTo>
                    <a:pt x="328371" y="337705"/>
                  </a:lnTo>
                  <a:lnTo>
                    <a:pt x="315379" y="353961"/>
                  </a:lnTo>
                  <a:lnTo>
                    <a:pt x="305866" y="371741"/>
                  </a:lnTo>
                  <a:lnTo>
                    <a:pt x="300037" y="390613"/>
                  </a:lnTo>
                  <a:lnTo>
                    <a:pt x="298043" y="410133"/>
                  </a:lnTo>
                  <a:lnTo>
                    <a:pt x="298043" y="424345"/>
                  </a:lnTo>
                  <a:lnTo>
                    <a:pt x="297256" y="425132"/>
                  </a:lnTo>
                  <a:lnTo>
                    <a:pt x="176403" y="425132"/>
                  </a:lnTo>
                  <a:lnTo>
                    <a:pt x="175628" y="424345"/>
                  </a:lnTo>
                  <a:lnTo>
                    <a:pt x="175628" y="410133"/>
                  </a:lnTo>
                  <a:lnTo>
                    <a:pt x="173634" y="390613"/>
                  </a:lnTo>
                  <a:lnTo>
                    <a:pt x="167792" y="371741"/>
                  </a:lnTo>
                  <a:lnTo>
                    <a:pt x="158280" y="353949"/>
                  </a:lnTo>
                  <a:lnTo>
                    <a:pt x="145300" y="337705"/>
                  </a:lnTo>
                  <a:lnTo>
                    <a:pt x="130467" y="318871"/>
                  </a:lnTo>
                  <a:lnTo>
                    <a:pt x="119608" y="297827"/>
                  </a:lnTo>
                  <a:lnTo>
                    <a:pt x="112953" y="275082"/>
                  </a:lnTo>
                  <a:lnTo>
                    <a:pt x="110693" y="251193"/>
                  </a:lnTo>
                  <a:lnTo>
                    <a:pt x="113131" y="226352"/>
                  </a:lnTo>
                  <a:lnTo>
                    <a:pt x="131889" y="181140"/>
                  </a:lnTo>
                  <a:lnTo>
                    <a:pt x="166954" y="146088"/>
                  </a:lnTo>
                  <a:lnTo>
                    <a:pt x="211937" y="127444"/>
                  </a:lnTo>
                  <a:lnTo>
                    <a:pt x="236626" y="125031"/>
                  </a:lnTo>
                  <a:lnTo>
                    <a:pt x="236867" y="125044"/>
                  </a:lnTo>
                  <a:lnTo>
                    <a:pt x="237032" y="125031"/>
                  </a:lnTo>
                  <a:lnTo>
                    <a:pt x="285153" y="134543"/>
                  </a:lnTo>
                  <a:lnTo>
                    <a:pt x="325945" y="161861"/>
                  </a:lnTo>
                  <a:lnTo>
                    <a:pt x="353441" y="202819"/>
                  </a:lnTo>
                  <a:lnTo>
                    <a:pt x="363004" y="251218"/>
                  </a:lnTo>
                  <a:lnTo>
                    <a:pt x="363004" y="158254"/>
                  </a:lnTo>
                  <a:lnTo>
                    <a:pt x="347878" y="139877"/>
                  </a:lnTo>
                  <a:lnTo>
                    <a:pt x="329793" y="125031"/>
                  </a:lnTo>
                  <a:lnTo>
                    <a:pt x="323926" y="120205"/>
                  </a:lnTo>
                  <a:lnTo>
                    <a:pt x="297014" y="105816"/>
                  </a:lnTo>
                  <a:lnTo>
                    <a:pt x="267830" y="96964"/>
                  </a:lnTo>
                  <a:lnTo>
                    <a:pt x="237045" y="93954"/>
                  </a:lnTo>
                  <a:lnTo>
                    <a:pt x="236524" y="93954"/>
                  </a:lnTo>
                  <a:lnTo>
                    <a:pt x="176606" y="105816"/>
                  </a:lnTo>
                  <a:lnTo>
                    <a:pt x="125755" y="139877"/>
                  </a:lnTo>
                  <a:lnTo>
                    <a:pt x="91490" y="190931"/>
                  </a:lnTo>
                  <a:lnTo>
                    <a:pt x="79565" y="251218"/>
                  </a:lnTo>
                  <a:lnTo>
                    <a:pt x="82410" y="281038"/>
                  </a:lnTo>
                  <a:lnTo>
                    <a:pt x="90741" y="309422"/>
                  </a:lnTo>
                  <a:lnTo>
                    <a:pt x="104317" y="335699"/>
                  </a:lnTo>
                  <a:lnTo>
                    <a:pt x="122847" y="359194"/>
                  </a:lnTo>
                  <a:lnTo>
                    <a:pt x="132130" y="370776"/>
                  </a:lnTo>
                  <a:lnTo>
                    <a:pt x="138938" y="383336"/>
                  </a:lnTo>
                  <a:lnTo>
                    <a:pt x="143103" y="396570"/>
                  </a:lnTo>
                  <a:lnTo>
                    <a:pt x="144526" y="410133"/>
                  </a:lnTo>
                  <a:lnTo>
                    <a:pt x="144526" y="423418"/>
                  </a:lnTo>
                  <a:lnTo>
                    <a:pt x="147116" y="436181"/>
                  </a:lnTo>
                  <a:lnTo>
                    <a:pt x="154152" y="446608"/>
                  </a:lnTo>
                  <a:lnTo>
                    <a:pt x="164579" y="453656"/>
                  </a:lnTo>
                  <a:lnTo>
                    <a:pt x="177330" y="456234"/>
                  </a:lnTo>
                  <a:lnTo>
                    <a:pt x="296291" y="456234"/>
                  </a:lnTo>
                  <a:lnTo>
                    <a:pt x="328752" y="425132"/>
                  </a:lnTo>
                  <a:lnTo>
                    <a:pt x="329107" y="410133"/>
                  </a:lnTo>
                  <a:lnTo>
                    <a:pt x="330530" y="396557"/>
                  </a:lnTo>
                  <a:lnTo>
                    <a:pt x="334708" y="383324"/>
                  </a:lnTo>
                  <a:lnTo>
                    <a:pt x="341515" y="370763"/>
                  </a:lnTo>
                  <a:lnTo>
                    <a:pt x="350799" y="359194"/>
                  </a:lnTo>
                  <a:lnTo>
                    <a:pt x="369341" y="335686"/>
                  </a:lnTo>
                  <a:lnTo>
                    <a:pt x="382905" y="309410"/>
                  </a:lnTo>
                  <a:lnTo>
                    <a:pt x="391236" y="281025"/>
                  </a:lnTo>
                  <a:lnTo>
                    <a:pt x="394068" y="251193"/>
                  </a:lnTo>
                  <a:close/>
                </a:path>
                <a:path extrusionOk="0" h="514985" w="473709">
                  <a:moveTo>
                    <a:pt x="398081" y="70332"/>
                  </a:moveTo>
                  <a:lnTo>
                    <a:pt x="385953" y="58178"/>
                  </a:lnTo>
                  <a:lnTo>
                    <a:pt x="376110" y="58178"/>
                  </a:lnTo>
                  <a:lnTo>
                    <a:pt x="342417" y="91859"/>
                  </a:lnTo>
                  <a:lnTo>
                    <a:pt x="342417" y="101701"/>
                  </a:lnTo>
                  <a:lnTo>
                    <a:pt x="351536" y="110794"/>
                  </a:lnTo>
                  <a:lnTo>
                    <a:pt x="355511" y="112318"/>
                  </a:lnTo>
                  <a:lnTo>
                    <a:pt x="363486" y="112318"/>
                  </a:lnTo>
                  <a:lnTo>
                    <a:pt x="367461" y="110794"/>
                  </a:lnTo>
                  <a:lnTo>
                    <a:pt x="370497" y="107759"/>
                  </a:lnTo>
                  <a:lnTo>
                    <a:pt x="398081" y="80175"/>
                  </a:lnTo>
                  <a:lnTo>
                    <a:pt x="398081" y="70332"/>
                  </a:lnTo>
                  <a:close/>
                </a:path>
                <a:path extrusionOk="0" h="514985" w="473709">
                  <a:moveTo>
                    <a:pt x="473646" y="210870"/>
                  </a:moveTo>
                  <a:lnTo>
                    <a:pt x="466699" y="203911"/>
                  </a:lnTo>
                  <a:lnTo>
                    <a:pt x="427697" y="203911"/>
                  </a:lnTo>
                  <a:lnTo>
                    <a:pt x="419112" y="203911"/>
                  </a:lnTo>
                  <a:lnTo>
                    <a:pt x="412140" y="210870"/>
                  </a:lnTo>
                  <a:lnTo>
                    <a:pt x="412140" y="228028"/>
                  </a:lnTo>
                  <a:lnTo>
                    <a:pt x="419112" y="234988"/>
                  </a:lnTo>
                  <a:lnTo>
                    <a:pt x="466699" y="234988"/>
                  </a:lnTo>
                  <a:lnTo>
                    <a:pt x="473646" y="228028"/>
                  </a:lnTo>
                  <a:lnTo>
                    <a:pt x="473646" y="21087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30">
                <a:solidFill>
                  <a:schemeClr val="dk1"/>
                </a:solidFill>
                <a:latin typeface="Calibri"/>
                <a:ea typeface="Calibri"/>
                <a:cs typeface="Calibri"/>
                <a:sym typeface="Calibri"/>
              </a:endParaRPr>
            </a:p>
          </p:txBody>
        </p:sp>
      </p:grpSp>
      <p:pic>
        <p:nvPicPr>
          <p:cNvPr id="501" name="Google Shape;501;p37"/>
          <p:cNvPicPr preferRelativeResize="0"/>
          <p:nvPr/>
        </p:nvPicPr>
        <p:blipFill rotWithShape="1">
          <a:blip r:embed="rId5">
            <a:alphaModFix/>
          </a:blip>
          <a:srcRect b="0" l="0" r="0" t="0"/>
          <a:stretch/>
        </p:blipFill>
        <p:spPr>
          <a:xfrm>
            <a:off x="542604" y="3137772"/>
            <a:ext cx="102251" cy="102456"/>
          </a:xfrm>
          <a:prstGeom prst="rect">
            <a:avLst/>
          </a:prstGeom>
          <a:noFill/>
          <a:ln>
            <a:noFill/>
          </a:ln>
        </p:spPr>
      </p:pic>
      <p:pic>
        <p:nvPicPr>
          <p:cNvPr id="502" name="Google Shape;502;p37"/>
          <p:cNvPicPr preferRelativeResize="0"/>
          <p:nvPr/>
        </p:nvPicPr>
        <p:blipFill rotWithShape="1">
          <a:blip r:embed="rId5">
            <a:alphaModFix/>
          </a:blip>
          <a:srcRect b="0" l="0" r="0" t="0"/>
          <a:stretch/>
        </p:blipFill>
        <p:spPr>
          <a:xfrm>
            <a:off x="542605" y="3337371"/>
            <a:ext cx="102252" cy="102453"/>
          </a:xfrm>
          <a:prstGeom prst="rect">
            <a:avLst/>
          </a:prstGeom>
          <a:noFill/>
          <a:ln>
            <a:noFill/>
          </a:ln>
        </p:spPr>
      </p:pic>
      <p:pic>
        <p:nvPicPr>
          <p:cNvPr id="503" name="Google Shape;503;p37"/>
          <p:cNvPicPr preferRelativeResize="0"/>
          <p:nvPr/>
        </p:nvPicPr>
        <p:blipFill rotWithShape="1">
          <a:blip r:embed="rId5">
            <a:alphaModFix/>
          </a:blip>
          <a:srcRect b="0" l="0" r="0" t="0"/>
          <a:stretch/>
        </p:blipFill>
        <p:spPr>
          <a:xfrm>
            <a:off x="542605" y="3961112"/>
            <a:ext cx="102250" cy="102456"/>
          </a:xfrm>
          <a:prstGeom prst="rect">
            <a:avLst/>
          </a:prstGeom>
          <a:noFill/>
          <a:ln>
            <a:noFill/>
          </a:ln>
        </p:spPr>
      </p:pic>
      <p:pic>
        <p:nvPicPr>
          <p:cNvPr id="504" name="Google Shape;504;p37"/>
          <p:cNvPicPr preferRelativeResize="0"/>
          <p:nvPr/>
        </p:nvPicPr>
        <p:blipFill rotWithShape="1">
          <a:blip r:embed="rId5">
            <a:alphaModFix/>
          </a:blip>
          <a:srcRect b="0" l="0" r="0" t="0"/>
          <a:stretch/>
        </p:blipFill>
        <p:spPr>
          <a:xfrm>
            <a:off x="542605" y="4542122"/>
            <a:ext cx="102250" cy="102456"/>
          </a:xfrm>
          <a:prstGeom prst="rect">
            <a:avLst/>
          </a:prstGeom>
          <a:noFill/>
          <a:ln>
            <a:noFill/>
          </a:ln>
        </p:spPr>
      </p:pic>
      <p:pic>
        <p:nvPicPr>
          <p:cNvPr id="505" name="Google Shape;505;p37"/>
          <p:cNvPicPr preferRelativeResize="0"/>
          <p:nvPr/>
        </p:nvPicPr>
        <p:blipFill rotWithShape="1">
          <a:blip r:embed="rId6">
            <a:alphaModFix/>
          </a:blip>
          <a:srcRect b="0" l="0" r="0" t="0"/>
          <a:stretch/>
        </p:blipFill>
        <p:spPr>
          <a:xfrm>
            <a:off x="542602" y="4731023"/>
            <a:ext cx="102250" cy="102451"/>
          </a:xfrm>
          <a:prstGeom prst="rect">
            <a:avLst/>
          </a:prstGeom>
          <a:noFill/>
          <a:ln>
            <a:noFill/>
          </a:ln>
        </p:spPr>
      </p:pic>
      <p:sp>
        <p:nvSpPr>
          <p:cNvPr id="506" name="Google Shape;506;p37"/>
          <p:cNvSpPr txBox="1"/>
          <p:nvPr/>
        </p:nvSpPr>
        <p:spPr>
          <a:xfrm>
            <a:off x="525735" y="1382925"/>
            <a:ext cx="7215000" cy="565200"/>
          </a:xfrm>
          <a:prstGeom prst="rect">
            <a:avLst/>
          </a:prstGeom>
          <a:noFill/>
          <a:ln>
            <a:noFill/>
          </a:ln>
        </p:spPr>
        <p:txBody>
          <a:bodyPr anchorCtr="0" anchor="t" bIns="0" lIns="0" spcFirstLastPara="1" rIns="0" wrap="square" tIns="9800">
            <a:spAutoFit/>
          </a:bodyPr>
          <a:lstStyle/>
          <a:p>
            <a:pPr indent="0" lvl="0" marL="158950" marR="1180776" rtl="0" algn="l">
              <a:lnSpc>
                <a:spcPct val="101800"/>
              </a:lnSpc>
              <a:spcBef>
                <a:spcPts val="0"/>
              </a:spcBef>
              <a:spcAft>
                <a:spcPts val="0"/>
              </a:spcAft>
              <a:buNone/>
            </a:pPr>
            <a:r>
              <a:rPr b="1" lang="en" sz="1787">
                <a:solidFill>
                  <a:srgbClr val="FFFFFF"/>
                </a:solidFill>
                <a:latin typeface="Montserrat"/>
                <a:ea typeface="Montserrat"/>
                <a:cs typeface="Montserrat"/>
                <a:sym typeface="Montserrat"/>
              </a:rPr>
              <a:t>Legal tender law: </a:t>
            </a:r>
            <a:r>
              <a:rPr lang="en" sz="1787">
                <a:solidFill>
                  <a:srgbClr val="FFFFFF"/>
                </a:solidFill>
                <a:latin typeface="Montserrat"/>
                <a:ea typeface="Montserrat"/>
                <a:cs typeface="Montserrat"/>
                <a:sym typeface="Montserrat"/>
              </a:rPr>
              <a:t>A law making it obligatory for all citizens to accept a  speciﬁc kind of currency.</a:t>
            </a:r>
            <a:endParaRPr sz="1787">
              <a:solidFill>
                <a:schemeClr val="dk1"/>
              </a:solidFill>
              <a:latin typeface="Montserrat"/>
              <a:ea typeface="Montserrat"/>
              <a:cs typeface="Montserrat"/>
              <a:sym typeface="Montserrat"/>
            </a:endParaRPr>
          </a:p>
        </p:txBody>
      </p:sp>
      <p:pic>
        <p:nvPicPr>
          <p:cNvPr id="507" name="Google Shape;507;p37"/>
          <p:cNvPicPr preferRelativeResize="0"/>
          <p:nvPr/>
        </p:nvPicPr>
        <p:blipFill rotWithShape="1">
          <a:blip r:embed="rId7">
            <a:alphaModFix/>
          </a:blip>
          <a:srcRect b="0" l="0" r="0" t="0"/>
          <a:stretch/>
        </p:blipFill>
        <p:spPr>
          <a:xfrm>
            <a:off x="542600" y="4163047"/>
            <a:ext cx="102255" cy="102462"/>
          </a:xfrm>
          <a:prstGeom prst="rect">
            <a:avLst/>
          </a:prstGeom>
          <a:noFill/>
          <a:ln>
            <a:noFill/>
          </a:ln>
        </p:spPr>
      </p:pic>
      <p:sp>
        <p:nvSpPr>
          <p:cNvPr id="508" name="Google Shape;508;p37"/>
          <p:cNvSpPr txBox="1"/>
          <p:nvPr>
            <p:ph type="title"/>
          </p:nvPr>
        </p:nvSpPr>
        <p:spPr>
          <a:xfrm>
            <a:off x="508001" y="223498"/>
            <a:ext cx="5589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sp>
        <p:nvSpPr>
          <p:cNvPr id="509" name="Google Shape;509;p37"/>
          <p:cNvSpPr txBox="1"/>
          <p:nvPr/>
        </p:nvSpPr>
        <p:spPr>
          <a:xfrm>
            <a:off x="508000" y="2272850"/>
            <a:ext cx="7803000" cy="2619600"/>
          </a:xfrm>
          <a:prstGeom prst="rect">
            <a:avLst/>
          </a:prstGeom>
          <a:noFill/>
          <a:ln>
            <a:noFill/>
          </a:ln>
        </p:spPr>
        <p:txBody>
          <a:bodyPr anchorCtr="0" anchor="t" bIns="0" lIns="0" spcFirstLastPara="1" rIns="0" wrap="square" tIns="5475">
            <a:spAutoFit/>
          </a:bodyPr>
          <a:lstStyle/>
          <a:p>
            <a:pPr indent="0" lvl="0" marL="1270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The value of ﬁat money is based on the belief that it can be exchanged for goods and  services and the illusion that it will retain its value over time. Fiat money is comparable  to a concert ticket; its value lies not in the paper ticket itself but in the assurance that  the band (the government and its central bank) will deliver a great show (provide  economic stability).</a:t>
            </a:r>
            <a:endParaRPr sz="1000">
              <a:solidFill>
                <a:schemeClr val="dk1"/>
              </a:solidFill>
              <a:latin typeface="Montserrat"/>
              <a:ea typeface="Montserrat"/>
              <a:cs typeface="Montserrat"/>
              <a:sym typeface="Montserrat"/>
            </a:endParaRPr>
          </a:p>
          <a:p>
            <a:pPr indent="0" lvl="0" marL="0" marR="0" rtl="0" algn="l">
              <a:lnSpc>
                <a:spcPct val="100000"/>
              </a:lnSpc>
              <a:spcBef>
                <a:spcPts val="800"/>
              </a:spcBef>
              <a:spcAft>
                <a:spcPts val="0"/>
              </a:spcAft>
              <a:buNone/>
            </a:pPr>
            <a:r>
              <a:rPr b="1" lang="en" sz="1000">
                <a:solidFill>
                  <a:srgbClr val="683B93"/>
                </a:solidFill>
                <a:latin typeface="Montserrat"/>
                <a:ea typeface="Montserrat"/>
                <a:cs typeface="Montserrat"/>
                <a:sym typeface="Montserrat"/>
              </a:rPr>
              <a:t>Pros of Fiat Money</a:t>
            </a:r>
            <a:endParaRPr sz="1000">
              <a:solidFill>
                <a:schemeClr val="dk1"/>
              </a:solidFill>
              <a:latin typeface="Montserrat"/>
              <a:ea typeface="Montserrat"/>
              <a:cs typeface="Montserrat"/>
              <a:sym typeface="Montserrat"/>
            </a:endParaRPr>
          </a:p>
          <a:p>
            <a:pPr indent="0" lvl="0" marL="177800" marR="0" rtl="0" algn="l">
              <a:lnSpc>
                <a:spcPct val="100000"/>
              </a:lnSpc>
              <a:spcBef>
                <a:spcPts val="500"/>
              </a:spcBef>
              <a:spcAft>
                <a:spcPts val="0"/>
              </a:spcAft>
              <a:buNone/>
            </a:pPr>
            <a:r>
              <a:rPr b="1" lang="en" sz="1000">
                <a:solidFill>
                  <a:srgbClr val="57585B"/>
                </a:solidFill>
                <a:latin typeface="Montserrat"/>
                <a:ea typeface="Montserrat"/>
                <a:cs typeface="Montserrat"/>
                <a:sym typeface="Montserrat"/>
              </a:rPr>
              <a:t>Ease of use: </a:t>
            </a:r>
            <a:r>
              <a:rPr lang="en" sz="1000">
                <a:solidFill>
                  <a:srgbClr val="57585B"/>
                </a:solidFill>
                <a:latin typeface="Montserrat"/>
                <a:ea typeface="Montserrat"/>
                <a:cs typeface="Montserrat"/>
                <a:sym typeface="Montserrat"/>
              </a:rPr>
              <a:t>Fiat money is convenient for everyday transactions</a:t>
            </a:r>
            <a:endParaRPr sz="1000">
              <a:solidFill>
                <a:schemeClr val="dk1"/>
              </a:solidFill>
              <a:latin typeface="Montserrat"/>
              <a:ea typeface="Montserrat"/>
              <a:cs typeface="Montserrat"/>
              <a:sym typeface="Montserrat"/>
            </a:endParaRPr>
          </a:p>
          <a:p>
            <a:pPr indent="0" lvl="0" marL="177800" marR="355600" rtl="0" algn="l">
              <a:lnSpc>
                <a:spcPct val="101800"/>
              </a:lnSpc>
              <a:spcBef>
                <a:spcPts val="400"/>
              </a:spcBef>
              <a:spcAft>
                <a:spcPts val="0"/>
              </a:spcAft>
              <a:buNone/>
            </a:pPr>
            <a:r>
              <a:rPr b="1" lang="en" sz="1000">
                <a:solidFill>
                  <a:srgbClr val="57585B"/>
                </a:solidFill>
                <a:latin typeface="Montserrat"/>
                <a:ea typeface="Montserrat"/>
                <a:cs typeface="Montserrat"/>
                <a:sym typeface="Montserrat"/>
              </a:rPr>
              <a:t>Lower costs and risks: </a:t>
            </a:r>
            <a:r>
              <a:rPr lang="en" sz="1000">
                <a:solidFill>
                  <a:srgbClr val="57585B"/>
                </a:solidFill>
                <a:latin typeface="Montserrat"/>
                <a:ea typeface="Montserrat"/>
                <a:cs typeface="Montserrat"/>
                <a:sym typeface="Montserrat"/>
              </a:rPr>
              <a:t>Fiat money doesn’t require heavy security like gold,  making it cheaper and safer.</a:t>
            </a:r>
            <a:endParaRPr sz="1000">
              <a:solidFill>
                <a:srgbClr val="57585B"/>
              </a:solidFill>
              <a:latin typeface="Montserrat"/>
              <a:ea typeface="Montserrat"/>
              <a:cs typeface="Montserrat"/>
              <a:sym typeface="Montserrat"/>
            </a:endParaRPr>
          </a:p>
          <a:p>
            <a:pPr indent="0" lvl="0" marL="177800" marR="355600" rtl="0" algn="l">
              <a:lnSpc>
                <a:spcPct val="101800"/>
              </a:lnSpc>
              <a:spcBef>
                <a:spcPts val="40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0000"/>
              </a:lnSpc>
              <a:spcBef>
                <a:spcPts val="400"/>
              </a:spcBef>
              <a:spcAft>
                <a:spcPts val="0"/>
              </a:spcAft>
              <a:buNone/>
            </a:pPr>
            <a:r>
              <a:rPr b="1" lang="en" sz="1000">
                <a:solidFill>
                  <a:srgbClr val="683B93"/>
                </a:solidFill>
                <a:latin typeface="Montserrat"/>
                <a:ea typeface="Montserrat"/>
                <a:cs typeface="Montserrat"/>
                <a:sym typeface="Montserrat"/>
              </a:rPr>
              <a:t>Cons of Fiat Money</a:t>
            </a:r>
            <a:endParaRPr sz="1000">
              <a:solidFill>
                <a:schemeClr val="dk1"/>
              </a:solidFill>
              <a:latin typeface="Montserrat"/>
              <a:ea typeface="Montserrat"/>
              <a:cs typeface="Montserrat"/>
              <a:sym typeface="Montserrat"/>
            </a:endParaRPr>
          </a:p>
          <a:p>
            <a:pPr indent="0" lvl="0" marL="177800" marR="342900" rtl="0" algn="l">
              <a:lnSpc>
                <a:spcPct val="101800"/>
              </a:lnSpc>
              <a:spcBef>
                <a:spcPts val="400"/>
              </a:spcBef>
              <a:spcAft>
                <a:spcPts val="0"/>
              </a:spcAft>
              <a:buNone/>
            </a:pPr>
            <a:r>
              <a:rPr b="1" lang="en" sz="1000">
                <a:solidFill>
                  <a:srgbClr val="57585B"/>
                </a:solidFill>
                <a:latin typeface="Montserrat"/>
                <a:ea typeface="Montserrat"/>
                <a:cs typeface="Montserrat"/>
                <a:sym typeface="Montserrat"/>
              </a:rPr>
              <a:t>Inﬂation risks: </a:t>
            </a:r>
            <a:r>
              <a:rPr lang="en" sz="1000">
                <a:solidFill>
                  <a:srgbClr val="57585B"/>
                </a:solidFill>
                <a:latin typeface="Montserrat"/>
                <a:ea typeface="Montserrat"/>
                <a:cs typeface="Montserrat"/>
                <a:sym typeface="Montserrat"/>
              </a:rPr>
              <a:t>Prices can continuously rise, causing inﬂation and historical  instances of hyperinﬂation.</a:t>
            </a:r>
            <a:endParaRPr sz="1000">
              <a:solidFill>
                <a:schemeClr val="dk1"/>
              </a:solidFill>
              <a:latin typeface="Montserrat"/>
              <a:ea typeface="Montserrat"/>
              <a:cs typeface="Montserrat"/>
              <a:sym typeface="Montserrat"/>
            </a:endParaRPr>
          </a:p>
          <a:p>
            <a:pPr indent="0" lvl="0" marL="177800" marR="469900" rtl="0" algn="l">
              <a:lnSpc>
                <a:spcPct val="101800"/>
              </a:lnSpc>
              <a:spcBef>
                <a:spcPts val="400"/>
              </a:spcBef>
              <a:spcAft>
                <a:spcPts val="0"/>
              </a:spcAft>
              <a:buNone/>
            </a:pPr>
            <a:r>
              <a:rPr b="1" lang="en" sz="1000">
                <a:solidFill>
                  <a:srgbClr val="57585B"/>
                </a:solidFill>
                <a:latin typeface="Montserrat"/>
                <a:ea typeface="Montserrat"/>
                <a:cs typeface="Montserrat"/>
                <a:sym typeface="Montserrat"/>
              </a:rPr>
              <a:t>Centralized control and manipulation: </a:t>
            </a:r>
            <a:r>
              <a:rPr lang="en" sz="1000">
                <a:solidFill>
                  <a:srgbClr val="57585B"/>
                </a:solidFill>
                <a:latin typeface="Montserrat"/>
                <a:ea typeface="Montserrat"/>
                <a:cs typeface="Montserrat"/>
                <a:sym typeface="Montserrat"/>
              </a:rPr>
              <a:t>Small groups can inﬂuence and  manipulate the system, leading to censorship and conﬁscation.</a:t>
            </a:r>
            <a:endParaRPr sz="1000">
              <a:solidFill>
                <a:schemeClr val="dk1"/>
              </a:solidFill>
              <a:latin typeface="Montserrat"/>
              <a:ea typeface="Montserrat"/>
              <a:cs typeface="Montserrat"/>
              <a:sym typeface="Montserrat"/>
            </a:endParaRPr>
          </a:p>
          <a:p>
            <a:pPr indent="0" lvl="0" marL="177800" marR="0" rtl="0" algn="l">
              <a:lnSpc>
                <a:spcPct val="100000"/>
              </a:lnSpc>
              <a:spcBef>
                <a:spcPts val="500"/>
              </a:spcBef>
              <a:spcAft>
                <a:spcPts val="0"/>
              </a:spcAft>
              <a:buNone/>
            </a:pPr>
            <a:r>
              <a:rPr b="1" lang="en" sz="1000">
                <a:solidFill>
                  <a:srgbClr val="57585B"/>
                </a:solidFill>
                <a:latin typeface="Montserrat"/>
                <a:ea typeface="Montserrat"/>
                <a:cs typeface="Montserrat"/>
                <a:sym typeface="Montserrat"/>
              </a:rPr>
              <a:t>Counterparty risk: </a:t>
            </a:r>
            <a:r>
              <a:rPr lang="en" sz="1000">
                <a:solidFill>
                  <a:srgbClr val="57585B"/>
                </a:solidFill>
                <a:latin typeface="Montserrat"/>
                <a:ea typeface="Montserrat"/>
                <a:cs typeface="Montserrat"/>
                <a:sym typeface="Montserrat"/>
              </a:rPr>
              <a:t>If the government faces challenges, the currency can lose value.</a:t>
            </a:r>
            <a:endParaRPr sz="1000">
              <a:solidFill>
                <a:schemeClr val="dk1"/>
              </a:solidFill>
              <a:latin typeface="Montserrat"/>
              <a:ea typeface="Montserrat"/>
              <a:cs typeface="Montserrat"/>
              <a:sym typeface="Montserrat"/>
            </a:endParaRPr>
          </a:p>
          <a:p>
            <a:pPr indent="0" lvl="0" marL="177800" marR="63500" rtl="0" algn="l">
              <a:lnSpc>
                <a:spcPct val="101800"/>
              </a:lnSpc>
              <a:spcBef>
                <a:spcPts val="400"/>
              </a:spcBef>
              <a:spcAft>
                <a:spcPts val="0"/>
              </a:spcAft>
              <a:buNone/>
            </a:pPr>
            <a:r>
              <a:rPr b="1" lang="en" sz="1000">
                <a:solidFill>
                  <a:srgbClr val="57585B"/>
                </a:solidFill>
                <a:latin typeface="Montserrat"/>
                <a:ea typeface="Montserrat"/>
                <a:cs typeface="Montserrat"/>
                <a:sym typeface="Montserrat"/>
              </a:rPr>
              <a:t>Potential for abuse: </a:t>
            </a:r>
            <a:r>
              <a:rPr lang="en" sz="1000">
                <a:solidFill>
                  <a:srgbClr val="57585B"/>
                </a:solidFill>
                <a:latin typeface="Montserrat"/>
                <a:ea typeface="Montserrat"/>
                <a:cs typeface="Montserrat"/>
                <a:sym typeface="Montserrat"/>
              </a:rPr>
              <a:t>The system can be misused, resulting in corruption and loss  of trust.</a:t>
            </a:r>
            <a:endParaRPr sz="1000">
              <a:solidFill>
                <a:schemeClr val="dk1"/>
              </a:solidFill>
              <a:latin typeface="Montserrat"/>
              <a:ea typeface="Montserrat"/>
              <a:cs typeface="Montserrat"/>
              <a:sym typeface="Montserrat"/>
            </a:endParaRPr>
          </a:p>
        </p:txBody>
      </p:sp>
      <p:pic>
        <p:nvPicPr>
          <p:cNvPr id="510" name="Google Shape;510;p37"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511" name="Google Shape;511;p37"/>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512" name="Google Shape;512;p3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38"/>
          <p:cNvPicPr preferRelativeResize="0"/>
          <p:nvPr/>
        </p:nvPicPr>
        <p:blipFill rotWithShape="1">
          <a:blip r:embed="rId3">
            <a:alphaModFix/>
          </a:blip>
          <a:srcRect b="0" l="0" r="0" t="0"/>
          <a:stretch/>
        </p:blipFill>
        <p:spPr>
          <a:xfrm>
            <a:off x="506900" y="1207925"/>
            <a:ext cx="8209773" cy="3195750"/>
          </a:xfrm>
          <a:prstGeom prst="rect">
            <a:avLst/>
          </a:prstGeom>
          <a:noFill/>
          <a:ln>
            <a:noFill/>
          </a:ln>
        </p:spPr>
      </p:pic>
      <p:sp>
        <p:nvSpPr>
          <p:cNvPr id="518" name="Google Shape;518;p38"/>
          <p:cNvSpPr/>
          <p:nvPr/>
        </p:nvSpPr>
        <p:spPr>
          <a:xfrm>
            <a:off x="506900" y="1207925"/>
            <a:ext cx="8206711" cy="3195742"/>
          </a:xfrm>
          <a:custGeom>
            <a:rect b="b" l="l" r="r" t="t"/>
            <a:pathLst>
              <a:path extrusionOk="0" h="6456045" w="6754495">
                <a:moveTo>
                  <a:pt x="6528408" y="6455541"/>
                </a:moveTo>
                <a:lnTo>
                  <a:pt x="209417" y="6455541"/>
                </a:lnTo>
                <a:lnTo>
                  <a:pt x="161402" y="6450010"/>
                </a:lnTo>
                <a:lnTo>
                  <a:pt x="117324" y="6434256"/>
                </a:lnTo>
                <a:lnTo>
                  <a:pt x="78440" y="6409535"/>
                </a:lnTo>
                <a:lnTo>
                  <a:pt x="46009" y="6377105"/>
                </a:lnTo>
                <a:lnTo>
                  <a:pt x="21286" y="6338221"/>
                </a:lnTo>
                <a:lnTo>
                  <a:pt x="5531" y="6294142"/>
                </a:lnTo>
                <a:lnTo>
                  <a:pt x="0" y="6246123"/>
                </a:lnTo>
                <a:lnTo>
                  <a:pt x="16397" y="209417"/>
                </a:lnTo>
                <a:lnTo>
                  <a:pt x="21928" y="161402"/>
                </a:lnTo>
                <a:lnTo>
                  <a:pt x="37682" y="117324"/>
                </a:lnTo>
                <a:lnTo>
                  <a:pt x="62403" y="78440"/>
                </a:lnTo>
                <a:lnTo>
                  <a:pt x="94833" y="46009"/>
                </a:lnTo>
                <a:lnTo>
                  <a:pt x="133717" y="21286"/>
                </a:lnTo>
                <a:lnTo>
                  <a:pt x="177796" y="5531"/>
                </a:lnTo>
                <a:lnTo>
                  <a:pt x="225815" y="0"/>
                </a:lnTo>
                <a:lnTo>
                  <a:pt x="6544795" y="0"/>
                </a:lnTo>
                <a:lnTo>
                  <a:pt x="6592814" y="5531"/>
                </a:lnTo>
                <a:lnTo>
                  <a:pt x="6636893" y="21286"/>
                </a:lnTo>
                <a:lnTo>
                  <a:pt x="6675776" y="46009"/>
                </a:lnTo>
                <a:lnTo>
                  <a:pt x="6708207" y="78440"/>
                </a:lnTo>
                <a:lnTo>
                  <a:pt x="6732928" y="117324"/>
                </a:lnTo>
                <a:lnTo>
                  <a:pt x="6748682" y="161402"/>
                </a:lnTo>
                <a:lnTo>
                  <a:pt x="6754213" y="209417"/>
                </a:lnTo>
                <a:lnTo>
                  <a:pt x="6737826" y="6246123"/>
                </a:lnTo>
                <a:lnTo>
                  <a:pt x="6732295" y="6294142"/>
                </a:lnTo>
                <a:lnTo>
                  <a:pt x="6716541" y="6338221"/>
                </a:lnTo>
                <a:lnTo>
                  <a:pt x="6691820" y="6377105"/>
                </a:lnTo>
                <a:lnTo>
                  <a:pt x="6659389" y="6409535"/>
                </a:lnTo>
                <a:lnTo>
                  <a:pt x="6620506" y="6434256"/>
                </a:lnTo>
                <a:lnTo>
                  <a:pt x="6576427" y="6450010"/>
                </a:lnTo>
                <a:lnTo>
                  <a:pt x="6528408" y="6455541"/>
                </a:lnTo>
                <a:close/>
              </a:path>
            </a:pathLst>
          </a:custGeom>
          <a:noFill/>
          <a:ln cap="flat" cmpd="sng" w="9525">
            <a:solidFill>
              <a:srgbClr val="683B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519" name="Google Shape;519;p38"/>
          <p:cNvSpPr txBox="1"/>
          <p:nvPr/>
        </p:nvSpPr>
        <p:spPr>
          <a:xfrm>
            <a:off x="919565" y="1244870"/>
            <a:ext cx="7292100" cy="2955600"/>
          </a:xfrm>
          <a:prstGeom prst="rect">
            <a:avLst/>
          </a:prstGeom>
          <a:noFill/>
          <a:ln>
            <a:noFill/>
          </a:ln>
        </p:spPr>
        <p:txBody>
          <a:bodyPr anchorCtr="0" anchor="t" bIns="0" lIns="0" spcFirstLastPara="1" rIns="0" wrap="square" tIns="83450">
            <a:spAutoFit/>
          </a:bodyPr>
          <a:lstStyle/>
          <a:p>
            <a:pPr indent="0" lvl="0" marL="0" marR="0" rtl="0" algn="l">
              <a:lnSpc>
                <a:spcPct val="100000"/>
              </a:lnSpc>
              <a:spcBef>
                <a:spcPts val="0"/>
              </a:spcBef>
              <a:spcAft>
                <a:spcPts val="0"/>
              </a:spcAft>
              <a:buNone/>
            </a:pPr>
            <a:r>
              <a:rPr b="1" lang="en" sz="1200">
                <a:solidFill>
                  <a:srgbClr val="683B93"/>
                </a:solidFill>
                <a:latin typeface="Montserrat"/>
                <a:ea typeface="Montserrat"/>
                <a:cs typeface="Montserrat"/>
                <a:sym typeface="Montserrat"/>
              </a:rPr>
              <a:t>Commodity vs. Fiat: Picture the Diﬀerence</a:t>
            </a:r>
            <a:endParaRPr sz="1200">
              <a:solidFill>
                <a:schemeClr val="dk1"/>
              </a:solidFill>
              <a:latin typeface="Montserrat"/>
              <a:ea typeface="Montserrat"/>
              <a:cs typeface="Montserrat"/>
              <a:sym typeface="Montserrat"/>
            </a:endParaRPr>
          </a:p>
          <a:p>
            <a:pPr indent="0" lvl="0" marL="0" marR="38100" rtl="0" algn="l">
              <a:lnSpc>
                <a:spcPct val="101800"/>
              </a:lnSpc>
              <a:spcBef>
                <a:spcPts val="500"/>
              </a:spcBef>
              <a:spcAft>
                <a:spcPts val="0"/>
              </a:spcAft>
              <a:buNone/>
            </a:pPr>
            <a:r>
              <a:rPr b="1" lang="en" sz="1200">
                <a:solidFill>
                  <a:srgbClr val="57585B"/>
                </a:solidFill>
                <a:latin typeface="Montserrat"/>
                <a:ea typeface="Montserrat"/>
                <a:cs typeface="Montserrat"/>
                <a:sym typeface="Montserrat"/>
              </a:rPr>
              <a:t>Remember: </a:t>
            </a:r>
            <a:r>
              <a:rPr lang="en" sz="1200">
                <a:solidFill>
                  <a:srgbClr val="57585B"/>
                </a:solidFill>
                <a:latin typeface="Montserrat"/>
                <a:ea typeface="Montserrat"/>
                <a:cs typeface="Montserrat"/>
                <a:sym typeface="Montserrat"/>
              </a:rPr>
              <a:t>Before ﬁat currency came about,  governments would mint coins out of a valuable, scarce,  and diﬃcult-to-get physical commodity such as gold or  silver, or they would print paper money that could be  redeemed for a set amount of a physical commodity. This  was the commodity-backed system.</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7620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Now, in the ﬁat system, it's more like having Monopoly  money. Money in the ﬁat system consists of pieces of  paper printed by the central bank, and the government's  policies directly inﬂuence its value. The government and  central banks are basically the "bankers of the Monopoly  game” who are in control of how the game works, who  gets what, and how much it is worth. In other words, the  government promises to do a good job at managing the  monetary system.</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rPr b="1" lang="en" sz="1200">
                <a:solidFill>
                  <a:srgbClr val="57585B"/>
                </a:solidFill>
                <a:latin typeface="Montserrat"/>
                <a:ea typeface="Montserrat"/>
                <a:cs typeface="Montserrat"/>
                <a:sym typeface="Montserrat"/>
              </a:rPr>
              <a:t>In conclusion, ﬁat currencies only have value because  the government mandates their use; there is no utility  to ﬁat money in itself.</a:t>
            </a:r>
            <a:endParaRPr sz="1200">
              <a:solidFill>
                <a:schemeClr val="dk1"/>
              </a:solidFill>
              <a:latin typeface="Montserrat"/>
              <a:ea typeface="Montserrat"/>
              <a:cs typeface="Montserrat"/>
              <a:sym typeface="Montserrat"/>
            </a:endParaRPr>
          </a:p>
        </p:txBody>
      </p:sp>
      <p:sp>
        <p:nvSpPr>
          <p:cNvPr id="520" name="Google Shape;520;p38"/>
          <p:cNvSpPr txBox="1"/>
          <p:nvPr>
            <p:ph type="title"/>
          </p:nvPr>
        </p:nvSpPr>
        <p:spPr>
          <a:xfrm>
            <a:off x="508001" y="223498"/>
            <a:ext cx="5554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521" name="Google Shape;521;p38"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522" name="Google Shape;522;p38"/>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523" name="Google Shape;523;p3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9"/>
          <p:cNvSpPr/>
          <p:nvPr/>
        </p:nvSpPr>
        <p:spPr>
          <a:xfrm>
            <a:off x="507992" y="1154369"/>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529" name="Google Shape;529;p39"/>
          <p:cNvSpPr txBox="1"/>
          <p:nvPr/>
        </p:nvSpPr>
        <p:spPr>
          <a:xfrm>
            <a:off x="658375" y="1235000"/>
            <a:ext cx="7971300" cy="10635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In summary, the ﬁat system is a trust game where the value of our money relies on the promises of  those in charge and people can only hope that their government acts for the beneﬁt of all. Next, we'll  see how banks make new money, who's involved, and how it aﬀects the economy.</a:t>
            </a:r>
            <a:endParaRPr sz="1000">
              <a:solidFill>
                <a:srgbClr val="57585B"/>
              </a:solidFill>
              <a:latin typeface="Montserrat"/>
              <a:ea typeface="Montserrat"/>
              <a:cs typeface="Montserrat"/>
              <a:sym typeface="Montserrat"/>
            </a:endParaRPr>
          </a:p>
          <a:p>
            <a:pPr indent="0" lvl="0" marL="0" marR="0" rtl="0" algn="l">
              <a:lnSpc>
                <a:spcPct val="1131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12700" marR="1562100" rtl="0" algn="l">
              <a:lnSpc>
                <a:spcPct val="100400"/>
              </a:lnSpc>
              <a:spcBef>
                <a:spcPts val="900"/>
              </a:spcBef>
              <a:spcAft>
                <a:spcPts val="0"/>
              </a:spcAft>
              <a:buNone/>
            </a:pPr>
            <a:r>
              <a:rPr b="1" i="1" lang="en" sz="1600">
                <a:solidFill>
                  <a:srgbClr val="241B54"/>
                </a:solidFill>
                <a:latin typeface="Montserrat"/>
                <a:ea typeface="Montserrat"/>
                <a:cs typeface="Montserrat"/>
                <a:sym typeface="Montserrat"/>
              </a:rPr>
              <a:t>Fractional Reserve Banking:  A System Fueled by Debt</a:t>
            </a:r>
            <a:endParaRPr sz="1600">
              <a:solidFill>
                <a:schemeClr val="dk1"/>
              </a:solidFill>
              <a:latin typeface="Montserrat"/>
              <a:ea typeface="Montserrat"/>
              <a:cs typeface="Montserrat"/>
              <a:sym typeface="Montserrat"/>
            </a:endParaRPr>
          </a:p>
        </p:txBody>
      </p:sp>
      <p:sp>
        <p:nvSpPr>
          <p:cNvPr id="530" name="Google Shape;530;p39"/>
          <p:cNvSpPr txBox="1"/>
          <p:nvPr/>
        </p:nvSpPr>
        <p:spPr>
          <a:xfrm>
            <a:off x="658381" y="3872400"/>
            <a:ext cx="7971300" cy="629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Fractional reserve banking is one of the main parts of the ﬁat system, allowing banks to lend out a  signiﬁcant portion of their clients' deposits. Have you ever wondered why banks oﬀer so many services  to their customers? While it may seem like they are being generous, it’s important to remember that  banks are businesses and their primary goal is to make a proﬁt. But how do they make a proﬁt if they  let people borrow money?</a:t>
            </a:r>
            <a:endParaRPr sz="1000">
              <a:solidFill>
                <a:schemeClr val="dk1"/>
              </a:solidFill>
              <a:latin typeface="Montserrat"/>
              <a:ea typeface="Montserrat"/>
              <a:cs typeface="Montserrat"/>
              <a:sym typeface="Montserrat"/>
            </a:endParaRPr>
          </a:p>
        </p:txBody>
      </p:sp>
      <p:pic>
        <p:nvPicPr>
          <p:cNvPr id="531" name="Google Shape;531;p39"/>
          <p:cNvPicPr preferRelativeResize="0"/>
          <p:nvPr/>
        </p:nvPicPr>
        <p:blipFill rotWithShape="1">
          <a:blip r:embed="rId3">
            <a:alphaModFix/>
          </a:blip>
          <a:srcRect b="0" l="0" r="0" t="0"/>
          <a:stretch/>
        </p:blipFill>
        <p:spPr>
          <a:xfrm>
            <a:off x="659871" y="2432435"/>
            <a:ext cx="6612916" cy="1151180"/>
          </a:xfrm>
          <a:prstGeom prst="rect">
            <a:avLst/>
          </a:prstGeom>
          <a:noFill/>
          <a:ln>
            <a:noFill/>
          </a:ln>
        </p:spPr>
      </p:pic>
      <p:sp>
        <p:nvSpPr>
          <p:cNvPr id="532" name="Google Shape;532;p39"/>
          <p:cNvSpPr txBox="1"/>
          <p:nvPr/>
        </p:nvSpPr>
        <p:spPr>
          <a:xfrm>
            <a:off x="1457699" y="2635747"/>
            <a:ext cx="5019300" cy="784200"/>
          </a:xfrm>
          <a:prstGeom prst="rect">
            <a:avLst/>
          </a:prstGeom>
          <a:noFill/>
          <a:ln>
            <a:noFill/>
          </a:ln>
        </p:spPr>
        <p:txBody>
          <a:bodyPr anchorCtr="0" anchor="t" bIns="0" lIns="0" spcFirstLastPara="1" rIns="0" wrap="square" tIns="7550">
            <a:spAutoFit/>
          </a:bodyPr>
          <a:lstStyle/>
          <a:p>
            <a:pPr indent="0" lvl="0" marL="0" marR="0" rtl="0" algn="ctr">
              <a:lnSpc>
                <a:spcPct val="101800"/>
              </a:lnSpc>
              <a:spcBef>
                <a:spcPts val="0"/>
              </a:spcBef>
              <a:spcAft>
                <a:spcPts val="0"/>
              </a:spcAft>
              <a:buNone/>
            </a:pPr>
            <a:r>
              <a:rPr lang="en" sz="1102">
                <a:solidFill>
                  <a:srgbClr val="FFFFFF"/>
                </a:solidFill>
                <a:latin typeface="Montserrat"/>
                <a:ea typeface="Montserrat"/>
                <a:cs typeface="Montserrat"/>
                <a:sym typeface="Montserrat"/>
              </a:rPr>
              <a:t>It is well enough that people of the nation do not understand our banking and  monetary system, for if they did, I believe there would be a revolution before  tomorrow morning.</a:t>
            </a:r>
            <a:endParaRPr sz="1102">
              <a:solidFill>
                <a:schemeClr val="dk1"/>
              </a:solidFill>
              <a:latin typeface="Montserrat"/>
              <a:ea typeface="Montserrat"/>
              <a:cs typeface="Montserrat"/>
              <a:sym typeface="Montserrat"/>
            </a:endParaRPr>
          </a:p>
          <a:p>
            <a:pPr indent="0" lvl="0" marL="0" marR="0" rtl="0" algn="ctr">
              <a:lnSpc>
                <a:spcPct val="100000"/>
              </a:lnSpc>
              <a:spcBef>
                <a:spcPts val="689"/>
              </a:spcBef>
              <a:spcAft>
                <a:spcPts val="0"/>
              </a:spcAft>
              <a:buNone/>
            </a:pPr>
            <a:r>
              <a:rPr b="1" lang="en" sz="1102">
                <a:solidFill>
                  <a:srgbClr val="FAAF40"/>
                </a:solidFill>
                <a:latin typeface="Montserrat"/>
                <a:ea typeface="Montserrat"/>
                <a:cs typeface="Montserrat"/>
                <a:sym typeface="Montserrat"/>
              </a:rPr>
              <a:t>Milton Friedman</a:t>
            </a:r>
            <a:endParaRPr sz="1102">
              <a:solidFill>
                <a:schemeClr val="dk1"/>
              </a:solidFill>
              <a:latin typeface="Montserrat"/>
              <a:ea typeface="Montserrat"/>
              <a:cs typeface="Montserrat"/>
              <a:sym typeface="Montserrat"/>
            </a:endParaRPr>
          </a:p>
        </p:txBody>
      </p:sp>
      <p:grpSp>
        <p:nvGrpSpPr>
          <p:cNvPr id="533" name="Google Shape;533;p39"/>
          <p:cNvGrpSpPr/>
          <p:nvPr/>
        </p:nvGrpSpPr>
        <p:grpSpPr>
          <a:xfrm>
            <a:off x="965200" y="2351730"/>
            <a:ext cx="5942297" cy="1332522"/>
            <a:chOff x="9016518" y="5282545"/>
            <a:chExt cx="9478860" cy="2125574"/>
          </a:xfrm>
        </p:grpSpPr>
        <p:sp>
          <p:nvSpPr>
            <p:cNvPr id="534" name="Google Shape;534;p39"/>
            <p:cNvSpPr/>
            <p:nvPr/>
          </p:nvSpPr>
          <p:spPr>
            <a:xfrm>
              <a:off x="9016518" y="5282545"/>
              <a:ext cx="487045" cy="299720"/>
            </a:xfrm>
            <a:custGeom>
              <a:rect b="b" l="l" r="r" t="t"/>
              <a:pathLst>
                <a:path extrusionOk="0" h="299720" w="487045">
                  <a:moveTo>
                    <a:pt x="220649" y="109423"/>
                  </a:moveTo>
                  <a:lnTo>
                    <a:pt x="211620" y="66560"/>
                  </a:lnTo>
                  <a:lnTo>
                    <a:pt x="187693" y="31686"/>
                  </a:lnTo>
                  <a:lnTo>
                    <a:pt x="152425" y="8331"/>
                  </a:lnTo>
                  <a:lnTo>
                    <a:pt x="109410" y="12"/>
                  </a:lnTo>
                  <a:lnTo>
                    <a:pt x="66548" y="9029"/>
                  </a:lnTo>
                  <a:lnTo>
                    <a:pt x="31673" y="32956"/>
                  </a:lnTo>
                  <a:lnTo>
                    <a:pt x="8318" y="68224"/>
                  </a:lnTo>
                  <a:lnTo>
                    <a:pt x="0" y="111239"/>
                  </a:lnTo>
                  <a:lnTo>
                    <a:pt x="355" y="119291"/>
                  </a:lnTo>
                  <a:lnTo>
                    <a:pt x="15646" y="178536"/>
                  </a:lnTo>
                  <a:lnTo>
                    <a:pt x="36436" y="220433"/>
                  </a:lnTo>
                  <a:lnTo>
                    <a:pt x="70319" y="261975"/>
                  </a:lnTo>
                  <a:lnTo>
                    <a:pt x="120459" y="297065"/>
                  </a:lnTo>
                  <a:lnTo>
                    <a:pt x="127469" y="299237"/>
                  </a:lnTo>
                  <a:lnTo>
                    <a:pt x="134632" y="299059"/>
                  </a:lnTo>
                  <a:lnTo>
                    <a:pt x="144462" y="255079"/>
                  </a:lnTo>
                  <a:lnTo>
                    <a:pt x="139217" y="243890"/>
                  </a:lnTo>
                  <a:lnTo>
                    <a:pt x="135013" y="231495"/>
                  </a:lnTo>
                  <a:lnTo>
                    <a:pt x="132664" y="218376"/>
                  </a:lnTo>
                  <a:lnTo>
                    <a:pt x="167805" y="204508"/>
                  </a:lnTo>
                  <a:lnTo>
                    <a:pt x="195783" y="180098"/>
                  </a:lnTo>
                  <a:lnTo>
                    <a:pt x="214198" y="147599"/>
                  </a:lnTo>
                  <a:lnTo>
                    <a:pt x="220649" y="109423"/>
                  </a:lnTo>
                  <a:close/>
                </a:path>
                <a:path extrusionOk="0" h="299720" w="487045">
                  <a:moveTo>
                    <a:pt x="486829" y="110337"/>
                  </a:moveTo>
                  <a:lnTo>
                    <a:pt x="478155" y="67386"/>
                  </a:lnTo>
                  <a:lnTo>
                    <a:pt x="454520" y="32321"/>
                  </a:lnTo>
                  <a:lnTo>
                    <a:pt x="419442" y="8674"/>
                  </a:lnTo>
                  <a:lnTo>
                    <a:pt x="376504" y="0"/>
                  </a:lnTo>
                  <a:lnTo>
                    <a:pt x="333552" y="8674"/>
                  </a:lnTo>
                  <a:lnTo>
                    <a:pt x="298488" y="32321"/>
                  </a:lnTo>
                  <a:lnTo>
                    <a:pt x="274840" y="67386"/>
                  </a:lnTo>
                  <a:lnTo>
                    <a:pt x="266179" y="110337"/>
                  </a:lnTo>
                  <a:lnTo>
                    <a:pt x="266471" y="118389"/>
                  </a:lnTo>
                  <a:lnTo>
                    <a:pt x="281266" y="177749"/>
                  </a:lnTo>
                  <a:lnTo>
                    <a:pt x="301713" y="219811"/>
                  </a:lnTo>
                  <a:lnTo>
                    <a:pt x="335267" y="261632"/>
                  </a:lnTo>
                  <a:lnTo>
                    <a:pt x="385114" y="297141"/>
                  </a:lnTo>
                  <a:lnTo>
                    <a:pt x="392099" y="299377"/>
                  </a:lnTo>
                  <a:lnTo>
                    <a:pt x="399262" y="299262"/>
                  </a:lnTo>
                  <a:lnTo>
                    <a:pt x="409448" y="255346"/>
                  </a:lnTo>
                  <a:lnTo>
                    <a:pt x="404304" y="244119"/>
                  </a:lnTo>
                  <a:lnTo>
                    <a:pt x="400202" y="231698"/>
                  </a:lnTo>
                  <a:lnTo>
                    <a:pt x="397954" y="218567"/>
                  </a:lnTo>
                  <a:lnTo>
                    <a:pt x="433209" y="204978"/>
                  </a:lnTo>
                  <a:lnTo>
                    <a:pt x="461391" y="180797"/>
                  </a:lnTo>
                  <a:lnTo>
                    <a:pt x="480060" y="148450"/>
                  </a:lnTo>
                  <a:lnTo>
                    <a:pt x="486829" y="110337"/>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2">
                <a:solidFill>
                  <a:schemeClr val="dk1"/>
                </a:solidFill>
                <a:latin typeface="Calibri"/>
                <a:ea typeface="Calibri"/>
                <a:cs typeface="Calibri"/>
                <a:sym typeface="Calibri"/>
              </a:endParaRPr>
            </a:p>
          </p:txBody>
        </p:sp>
        <p:sp>
          <p:nvSpPr>
            <p:cNvPr id="535" name="Google Shape;535;p39"/>
            <p:cNvSpPr/>
            <p:nvPr/>
          </p:nvSpPr>
          <p:spPr>
            <a:xfrm>
              <a:off x="18008334" y="7108399"/>
              <a:ext cx="487044" cy="299720"/>
            </a:xfrm>
            <a:custGeom>
              <a:rect b="b" l="l" r="r" t="t"/>
              <a:pathLst>
                <a:path extrusionOk="0" h="299720" w="487044">
                  <a:moveTo>
                    <a:pt x="220662" y="110337"/>
                  </a:moveTo>
                  <a:lnTo>
                    <a:pt x="211988" y="67386"/>
                  </a:lnTo>
                  <a:lnTo>
                    <a:pt x="188341" y="32321"/>
                  </a:lnTo>
                  <a:lnTo>
                    <a:pt x="153263" y="8674"/>
                  </a:lnTo>
                  <a:lnTo>
                    <a:pt x="110324" y="0"/>
                  </a:lnTo>
                  <a:lnTo>
                    <a:pt x="67386" y="8674"/>
                  </a:lnTo>
                  <a:lnTo>
                    <a:pt x="32308" y="32321"/>
                  </a:lnTo>
                  <a:lnTo>
                    <a:pt x="8674" y="67386"/>
                  </a:lnTo>
                  <a:lnTo>
                    <a:pt x="0" y="110337"/>
                  </a:lnTo>
                  <a:lnTo>
                    <a:pt x="6769" y="148450"/>
                  </a:lnTo>
                  <a:lnTo>
                    <a:pt x="25438" y="180797"/>
                  </a:lnTo>
                  <a:lnTo>
                    <a:pt x="53619" y="204978"/>
                  </a:lnTo>
                  <a:lnTo>
                    <a:pt x="88874" y="218567"/>
                  </a:lnTo>
                  <a:lnTo>
                    <a:pt x="86626" y="231698"/>
                  </a:lnTo>
                  <a:lnTo>
                    <a:pt x="82524" y="244119"/>
                  </a:lnTo>
                  <a:lnTo>
                    <a:pt x="77381" y="255346"/>
                  </a:lnTo>
                  <a:lnTo>
                    <a:pt x="71970" y="264922"/>
                  </a:lnTo>
                  <a:lnTo>
                    <a:pt x="69164" y="271868"/>
                  </a:lnTo>
                  <a:lnTo>
                    <a:pt x="94729" y="299377"/>
                  </a:lnTo>
                  <a:lnTo>
                    <a:pt x="101714" y="297141"/>
                  </a:lnTo>
                  <a:lnTo>
                    <a:pt x="151574" y="261632"/>
                  </a:lnTo>
                  <a:lnTo>
                    <a:pt x="185115" y="219811"/>
                  </a:lnTo>
                  <a:lnTo>
                    <a:pt x="205574" y="177749"/>
                  </a:lnTo>
                  <a:lnTo>
                    <a:pt x="218084" y="133997"/>
                  </a:lnTo>
                  <a:lnTo>
                    <a:pt x="220357" y="118389"/>
                  </a:lnTo>
                  <a:lnTo>
                    <a:pt x="220662" y="110337"/>
                  </a:lnTo>
                  <a:close/>
                </a:path>
                <a:path extrusionOk="0" h="299720" w="487044">
                  <a:moveTo>
                    <a:pt x="486841" y="111239"/>
                  </a:moveTo>
                  <a:lnTo>
                    <a:pt x="478510" y="68224"/>
                  </a:lnTo>
                  <a:lnTo>
                    <a:pt x="455155" y="32956"/>
                  </a:lnTo>
                  <a:lnTo>
                    <a:pt x="420281" y="9029"/>
                  </a:lnTo>
                  <a:lnTo>
                    <a:pt x="377418" y="12"/>
                  </a:lnTo>
                  <a:lnTo>
                    <a:pt x="334403" y="8331"/>
                  </a:lnTo>
                  <a:lnTo>
                    <a:pt x="299148" y="31686"/>
                  </a:lnTo>
                  <a:lnTo>
                    <a:pt x="275209" y="66560"/>
                  </a:lnTo>
                  <a:lnTo>
                    <a:pt x="266179" y="109423"/>
                  </a:lnTo>
                  <a:lnTo>
                    <a:pt x="272643" y="147586"/>
                  </a:lnTo>
                  <a:lnTo>
                    <a:pt x="291045" y="180098"/>
                  </a:lnTo>
                  <a:lnTo>
                    <a:pt x="319024" y="204508"/>
                  </a:lnTo>
                  <a:lnTo>
                    <a:pt x="354164" y="218376"/>
                  </a:lnTo>
                  <a:lnTo>
                    <a:pt x="351815" y="231495"/>
                  </a:lnTo>
                  <a:lnTo>
                    <a:pt x="347611" y="243890"/>
                  </a:lnTo>
                  <a:lnTo>
                    <a:pt x="342366" y="255079"/>
                  </a:lnTo>
                  <a:lnTo>
                    <a:pt x="336880" y="264604"/>
                  </a:lnTo>
                  <a:lnTo>
                    <a:pt x="334010" y="271538"/>
                  </a:lnTo>
                  <a:lnTo>
                    <a:pt x="359359" y="299237"/>
                  </a:lnTo>
                  <a:lnTo>
                    <a:pt x="366369" y="297065"/>
                  </a:lnTo>
                  <a:lnTo>
                    <a:pt x="416509" y="261975"/>
                  </a:lnTo>
                  <a:lnTo>
                    <a:pt x="450392" y="220433"/>
                  </a:lnTo>
                  <a:lnTo>
                    <a:pt x="471195" y="178536"/>
                  </a:lnTo>
                  <a:lnTo>
                    <a:pt x="484073" y="134886"/>
                  </a:lnTo>
                  <a:lnTo>
                    <a:pt x="486473" y="119291"/>
                  </a:lnTo>
                  <a:lnTo>
                    <a:pt x="486841" y="111239"/>
                  </a:lnTo>
                  <a:close/>
                </a:path>
              </a:pathLst>
            </a:custGeom>
            <a:solidFill>
              <a:srgbClr val="673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2">
                <a:solidFill>
                  <a:schemeClr val="dk1"/>
                </a:solidFill>
                <a:latin typeface="Calibri"/>
                <a:ea typeface="Calibri"/>
                <a:cs typeface="Calibri"/>
                <a:sym typeface="Calibri"/>
              </a:endParaRPr>
            </a:p>
          </p:txBody>
        </p:sp>
      </p:grpSp>
      <p:sp>
        <p:nvSpPr>
          <p:cNvPr id="536" name="Google Shape;536;p39"/>
          <p:cNvSpPr txBox="1"/>
          <p:nvPr>
            <p:ph type="title"/>
          </p:nvPr>
        </p:nvSpPr>
        <p:spPr>
          <a:xfrm>
            <a:off x="508001" y="223498"/>
            <a:ext cx="5554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537" name="Google Shape;537;p39"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538" name="Google Shape;538;p39"/>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539" name="Google Shape;539;p3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0"/>
          <p:cNvSpPr txBox="1"/>
          <p:nvPr/>
        </p:nvSpPr>
        <p:spPr>
          <a:xfrm>
            <a:off x="5595701" y="2712342"/>
            <a:ext cx="1761000" cy="474900"/>
          </a:xfrm>
          <a:prstGeom prst="rect">
            <a:avLst/>
          </a:prstGeom>
          <a:noFill/>
          <a:ln>
            <a:noFill/>
          </a:ln>
        </p:spPr>
        <p:txBody>
          <a:bodyPr anchorCtr="0" anchor="t" bIns="0" lIns="0" spcFirstLastPara="1" rIns="0" wrap="square" tIns="7625">
            <a:spAutoFit/>
          </a:bodyPr>
          <a:lstStyle/>
          <a:p>
            <a:pPr indent="130422" lvl="0" marL="0" marR="18632" rtl="0" algn="r">
              <a:lnSpc>
                <a:spcPct val="101800"/>
              </a:lnSpc>
              <a:spcBef>
                <a:spcPts val="0"/>
              </a:spcBef>
              <a:spcAft>
                <a:spcPts val="0"/>
              </a:spcAft>
              <a:buNone/>
            </a:pPr>
            <a:r>
              <a:rPr b="1" lang="en" sz="1000">
                <a:solidFill>
                  <a:srgbClr val="57585B"/>
                </a:solidFill>
                <a:latin typeface="Montserrat"/>
                <a:ea typeface="Montserrat"/>
                <a:cs typeface="Montserrat"/>
                <a:sym typeface="Montserrat"/>
              </a:rPr>
              <a:t>Banks lend this money  to borrowers at a higher</a:t>
            </a:r>
            <a:endParaRPr sz="1000">
              <a:solidFill>
                <a:schemeClr val="dk1"/>
              </a:solidFill>
              <a:latin typeface="Montserrat"/>
              <a:ea typeface="Montserrat"/>
              <a:cs typeface="Montserrat"/>
              <a:sym typeface="Montserrat"/>
            </a:endParaRPr>
          </a:p>
          <a:p>
            <a:pPr indent="0" lvl="0" marL="0" marR="18632" rtl="0" algn="l">
              <a:lnSpc>
                <a:spcPct val="100000"/>
              </a:lnSpc>
              <a:spcBef>
                <a:spcPts val="0"/>
              </a:spcBef>
              <a:spcAft>
                <a:spcPts val="0"/>
              </a:spcAft>
              <a:buNone/>
            </a:pPr>
            <a:r>
              <a:rPr b="1" lang="en" sz="1000">
                <a:solidFill>
                  <a:srgbClr val="57585B"/>
                </a:solidFill>
                <a:latin typeface="Montserrat"/>
                <a:ea typeface="Montserrat"/>
                <a:cs typeface="Montserrat"/>
                <a:sym typeface="Montserrat"/>
              </a:rPr>
              <a:t>interest rate</a:t>
            </a:r>
            <a:r>
              <a:rPr lang="en" sz="1000">
                <a:solidFill>
                  <a:schemeClr val="dk1"/>
                </a:solidFill>
                <a:latin typeface="Montserrat"/>
                <a:ea typeface="Montserrat"/>
                <a:cs typeface="Montserrat"/>
                <a:sym typeface="Montserrat"/>
              </a:rPr>
              <a:t> </a:t>
            </a:r>
            <a:r>
              <a:rPr b="1" lang="en" sz="1000">
                <a:solidFill>
                  <a:srgbClr val="57585B"/>
                </a:solidFill>
                <a:latin typeface="Montserrat"/>
                <a:ea typeface="Montserrat"/>
                <a:cs typeface="Montserrat"/>
                <a:sym typeface="Montserrat"/>
              </a:rPr>
              <a:t>(let’s say 9%)</a:t>
            </a:r>
            <a:endParaRPr sz="1000">
              <a:solidFill>
                <a:schemeClr val="dk1"/>
              </a:solidFill>
              <a:latin typeface="Montserrat"/>
              <a:ea typeface="Montserrat"/>
              <a:cs typeface="Montserrat"/>
              <a:sym typeface="Montserrat"/>
            </a:endParaRPr>
          </a:p>
        </p:txBody>
      </p:sp>
      <p:sp>
        <p:nvSpPr>
          <p:cNvPr id="545" name="Google Shape;545;p40"/>
          <p:cNvSpPr txBox="1"/>
          <p:nvPr/>
        </p:nvSpPr>
        <p:spPr>
          <a:xfrm>
            <a:off x="6344875" y="3868226"/>
            <a:ext cx="1995900" cy="650400"/>
          </a:xfrm>
          <a:prstGeom prst="rect">
            <a:avLst/>
          </a:prstGeom>
          <a:noFill/>
          <a:ln>
            <a:noFill/>
          </a:ln>
        </p:spPr>
        <p:txBody>
          <a:bodyPr anchorCtr="0" anchor="t" bIns="0" lIns="0" spcFirstLastPara="1" rIns="0" wrap="square" tIns="7625">
            <a:spAutoFit/>
          </a:bodyPr>
          <a:lstStyle/>
          <a:p>
            <a:pPr indent="0" lvl="0" marL="0" marR="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Banks pay interest from  interest received by lending</a:t>
            </a:r>
            <a:endParaRPr sz="1000">
              <a:solidFill>
                <a:schemeClr val="dk1"/>
              </a:solidFill>
              <a:latin typeface="Montserrat"/>
              <a:ea typeface="Montserrat"/>
              <a:cs typeface="Montserrat"/>
              <a:sym typeface="Montserrat"/>
            </a:endParaRPr>
          </a:p>
          <a:p>
            <a:pPr indent="0" lvl="0" marL="18632" marR="223582" rtl="0" algn="l">
              <a:lnSpc>
                <a:spcPct val="101800"/>
              </a:lnSpc>
              <a:spcBef>
                <a:spcPts val="147"/>
              </a:spcBef>
              <a:spcAft>
                <a:spcPts val="0"/>
              </a:spcAft>
              <a:buNone/>
            </a:pPr>
            <a:r>
              <a:rPr b="1" lang="en" sz="1000">
                <a:solidFill>
                  <a:srgbClr val="57585B"/>
                </a:solidFill>
                <a:latin typeface="Montserrat"/>
                <a:ea typeface="Montserrat"/>
                <a:cs typeface="Montserrat"/>
                <a:sym typeface="Montserrat"/>
              </a:rPr>
              <a:t>(9% - 5% = 4%) and keep the  rest as their profit</a:t>
            </a:r>
            <a:endParaRPr sz="1000">
              <a:solidFill>
                <a:schemeClr val="dk1"/>
              </a:solidFill>
              <a:latin typeface="Montserrat"/>
              <a:ea typeface="Montserrat"/>
              <a:cs typeface="Montserrat"/>
              <a:sym typeface="Montserrat"/>
            </a:endParaRPr>
          </a:p>
        </p:txBody>
      </p:sp>
      <p:sp>
        <p:nvSpPr>
          <p:cNvPr id="546" name="Google Shape;546;p40"/>
          <p:cNvSpPr/>
          <p:nvPr/>
        </p:nvSpPr>
        <p:spPr>
          <a:xfrm>
            <a:off x="6577713" y="2310306"/>
            <a:ext cx="175903" cy="167426"/>
          </a:xfrm>
          <a:custGeom>
            <a:rect b="b" l="l" r="r" t="t"/>
            <a:pathLst>
              <a:path extrusionOk="0" h="250825" w="263525">
                <a:moveTo>
                  <a:pt x="263007" y="0"/>
                </a:moveTo>
                <a:lnTo>
                  <a:pt x="0" y="0"/>
                </a:lnTo>
                <a:lnTo>
                  <a:pt x="131524" y="250254"/>
                </a:lnTo>
                <a:lnTo>
                  <a:pt x="263007" y="0"/>
                </a:lnTo>
                <a:close/>
              </a:path>
            </a:pathLst>
          </a:custGeom>
          <a:solidFill>
            <a:srgbClr val="F9AB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73">
              <a:solidFill>
                <a:schemeClr val="dk1"/>
              </a:solidFill>
              <a:latin typeface="Calibri"/>
              <a:ea typeface="Calibri"/>
              <a:cs typeface="Calibri"/>
              <a:sym typeface="Calibri"/>
            </a:endParaRPr>
          </a:p>
        </p:txBody>
      </p:sp>
      <p:sp>
        <p:nvSpPr>
          <p:cNvPr id="547" name="Google Shape;547;p40"/>
          <p:cNvSpPr/>
          <p:nvPr/>
        </p:nvSpPr>
        <p:spPr>
          <a:xfrm>
            <a:off x="6665460" y="3532923"/>
            <a:ext cx="175903" cy="167426"/>
          </a:xfrm>
          <a:custGeom>
            <a:rect b="b" l="l" r="r" t="t"/>
            <a:pathLst>
              <a:path extrusionOk="0" h="250825" w="263525">
                <a:moveTo>
                  <a:pt x="263007" y="0"/>
                </a:moveTo>
                <a:lnTo>
                  <a:pt x="0" y="0"/>
                </a:lnTo>
                <a:lnTo>
                  <a:pt x="131524" y="250254"/>
                </a:lnTo>
                <a:lnTo>
                  <a:pt x="263007" y="0"/>
                </a:lnTo>
                <a:close/>
              </a:path>
            </a:pathLst>
          </a:custGeom>
          <a:solidFill>
            <a:srgbClr val="F9AB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73">
              <a:solidFill>
                <a:schemeClr val="dk1"/>
              </a:solidFill>
              <a:latin typeface="Calibri"/>
              <a:ea typeface="Calibri"/>
              <a:cs typeface="Calibri"/>
              <a:sym typeface="Calibri"/>
            </a:endParaRPr>
          </a:p>
        </p:txBody>
      </p:sp>
      <p:grpSp>
        <p:nvGrpSpPr>
          <p:cNvPr id="548" name="Google Shape;548;p40"/>
          <p:cNvGrpSpPr/>
          <p:nvPr/>
        </p:nvGrpSpPr>
        <p:grpSpPr>
          <a:xfrm>
            <a:off x="5613702" y="3709563"/>
            <a:ext cx="599280" cy="818053"/>
            <a:chOff x="6753228" y="5455750"/>
            <a:chExt cx="898201" cy="1226098"/>
          </a:xfrm>
        </p:grpSpPr>
        <p:pic>
          <p:nvPicPr>
            <p:cNvPr id="549" name="Google Shape;549;p40"/>
            <p:cNvPicPr preferRelativeResize="0"/>
            <p:nvPr/>
          </p:nvPicPr>
          <p:blipFill rotWithShape="1">
            <a:blip r:embed="rId3">
              <a:alphaModFix/>
            </a:blip>
            <a:srcRect b="0" l="0" r="0" t="0"/>
            <a:stretch/>
          </p:blipFill>
          <p:spPr>
            <a:xfrm>
              <a:off x="6921677" y="5455750"/>
              <a:ext cx="530127" cy="344310"/>
            </a:xfrm>
            <a:prstGeom prst="rect">
              <a:avLst/>
            </a:prstGeom>
            <a:noFill/>
            <a:ln>
              <a:noFill/>
            </a:ln>
          </p:spPr>
        </p:pic>
        <p:pic>
          <p:nvPicPr>
            <p:cNvPr id="550" name="Google Shape;550;p40"/>
            <p:cNvPicPr preferRelativeResize="0"/>
            <p:nvPr/>
          </p:nvPicPr>
          <p:blipFill rotWithShape="1">
            <a:blip r:embed="rId4">
              <a:alphaModFix/>
            </a:blip>
            <a:srcRect b="0" l="0" r="0" t="0"/>
            <a:stretch/>
          </p:blipFill>
          <p:spPr>
            <a:xfrm>
              <a:off x="6753228" y="5829854"/>
              <a:ext cx="898201" cy="851994"/>
            </a:xfrm>
            <a:prstGeom prst="rect">
              <a:avLst/>
            </a:prstGeom>
            <a:noFill/>
            <a:ln>
              <a:noFill/>
            </a:ln>
          </p:spPr>
        </p:pic>
      </p:grpSp>
      <p:pic>
        <p:nvPicPr>
          <p:cNvPr id="551" name="Google Shape;551;p40"/>
          <p:cNvPicPr preferRelativeResize="0"/>
          <p:nvPr/>
        </p:nvPicPr>
        <p:blipFill rotWithShape="1">
          <a:blip r:embed="rId5">
            <a:alphaModFix/>
          </a:blip>
          <a:srcRect b="0" l="0" r="0" t="0"/>
          <a:stretch/>
        </p:blipFill>
        <p:spPr>
          <a:xfrm>
            <a:off x="7570448" y="2528180"/>
            <a:ext cx="765949" cy="603746"/>
          </a:xfrm>
          <a:prstGeom prst="rect">
            <a:avLst/>
          </a:prstGeom>
          <a:noFill/>
          <a:ln>
            <a:noFill/>
          </a:ln>
        </p:spPr>
      </p:pic>
      <p:pic>
        <p:nvPicPr>
          <p:cNvPr id="552" name="Google Shape;552;p40"/>
          <p:cNvPicPr preferRelativeResize="0"/>
          <p:nvPr/>
        </p:nvPicPr>
        <p:blipFill rotWithShape="1">
          <a:blip r:embed="rId6">
            <a:alphaModFix/>
          </a:blip>
          <a:srcRect b="0" l="0" r="0" t="0"/>
          <a:stretch/>
        </p:blipFill>
        <p:spPr>
          <a:xfrm>
            <a:off x="7886842" y="2363086"/>
            <a:ext cx="222159" cy="120268"/>
          </a:xfrm>
          <a:prstGeom prst="rect">
            <a:avLst/>
          </a:prstGeom>
          <a:noFill/>
          <a:ln>
            <a:noFill/>
          </a:ln>
        </p:spPr>
      </p:pic>
      <p:pic>
        <p:nvPicPr>
          <p:cNvPr id="553" name="Google Shape;553;p40"/>
          <p:cNvPicPr preferRelativeResize="0"/>
          <p:nvPr/>
        </p:nvPicPr>
        <p:blipFill rotWithShape="1">
          <a:blip r:embed="rId7">
            <a:alphaModFix/>
          </a:blip>
          <a:srcRect b="0" l="0" r="0" t="0"/>
          <a:stretch/>
        </p:blipFill>
        <p:spPr>
          <a:xfrm>
            <a:off x="5657566" y="1626341"/>
            <a:ext cx="475561" cy="393140"/>
          </a:xfrm>
          <a:prstGeom prst="rect">
            <a:avLst/>
          </a:prstGeom>
          <a:noFill/>
          <a:ln>
            <a:noFill/>
          </a:ln>
        </p:spPr>
      </p:pic>
      <p:pic>
        <p:nvPicPr>
          <p:cNvPr id="554" name="Google Shape;554;p40"/>
          <p:cNvPicPr preferRelativeResize="0"/>
          <p:nvPr/>
        </p:nvPicPr>
        <p:blipFill rotWithShape="1">
          <a:blip r:embed="rId8">
            <a:alphaModFix/>
          </a:blip>
          <a:srcRect b="0" l="0" r="0" t="0"/>
          <a:stretch/>
        </p:blipFill>
        <p:spPr>
          <a:xfrm>
            <a:off x="5454469" y="1272944"/>
            <a:ext cx="151815" cy="246502"/>
          </a:xfrm>
          <a:prstGeom prst="rect">
            <a:avLst/>
          </a:prstGeom>
          <a:noFill/>
          <a:ln>
            <a:noFill/>
          </a:ln>
        </p:spPr>
      </p:pic>
      <p:pic>
        <p:nvPicPr>
          <p:cNvPr id="555" name="Google Shape;555;p40"/>
          <p:cNvPicPr preferRelativeResize="0"/>
          <p:nvPr/>
        </p:nvPicPr>
        <p:blipFill rotWithShape="1">
          <a:blip r:embed="rId9">
            <a:alphaModFix/>
          </a:blip>
          <a:srcRect b="0" l="0" r="0" t="0"/>
          <a:stretch/>
        </p:blipFill>
        <p:spPr>
          <a:xfrm>
            <a:off x="5653925" y="1224898"/>
            <a:ext cx="442982" cy="369904"/>
          </a:xfrm>
          <a:prstGeom prst="rect">
            <a:avLst/>
          </a:prstGeom>
          <a:noFill/>
          <a:ln>
            <a:noFill/>
          </a:ln>
        </p:spPr>
      </p:pic>
      <p:sp>
        <p:nvSpPr>
          <p:cNvPr id="556" name="Google Shape;556;p40"/>
          <p:cNvSpPr txBox="1"/>
          <p:nvPr/>
        </p:nvSpPr>
        <p:spPr>
          <a:xfrm>
            <a:off x="6279097" y="1298490"/>
            <a:ext cx="2227800" cy="550800"/>
          </a:xfrm>
          <a:prstGeom prst="rect">
            <a:avLst/>
          </a:prstGeom>
          <a:noFill/>
          <a:ln>
            <a:noFill/>
          </a:ln>
        </p:spPr>
        <p:txBody>
          <a:bodyPr anchorCtr="0" anchor="t" bIns="0" lIns="0" spcFirstLastPara="1" rIns="0" wrap="square" tIns="8025">
            <a:spAutoFit/>
          </a:bodyPr>
          <a:lstStyle/>
          <a:p>
            <a:pPr indent="0" lvl="0" marL="0" marR="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Banks borrow money from  depositors at an interest rate</a:t>
            </a:r>
            <a:endParaRPr sz="1000">
              <a:solidFill>
                <a:schemeClr val="dk1"/>
              </a:solidFill>
              <a:latin typeface="Montserrat"/>
              <a:ea typeface="Montserrat"/>
              <a:cs typeface="Montserrat"/>
              <a:sym typeface="Montserrat"/>
            </a:endParaRPr>
          </a:p>
          <a:p>
            <a:pPr indent="0" lvl="0" marL="18632" marR="0" rtl="0" algn="l">
              <a:lnSpc>
                <a:spcPct val="100000"/>
              </a:lnSpc>
              <a:spcBef>
                <a:spcPts val="587"/>
              </a:spcBef>
              <a:spcAft>
                <a:spcPts val="0"/>
              </a:spcAft>
              <a:buNone/>
            </a:pPr>
            <a:r>
              <a:rPr b="1" lang="en" sz="1000">
                <a:solidFill>
                  <a:srgbClr val="57585B"/>
                </a:solidFill>
                <a:latin typeface="Montserrat"/>
                <a:ea typeface="Montserrat"/>
                <a:cs typeface="Montserrat"/>
                <a:sym typeface="Montserrat"/>
              </a:rPr>
              <a:t>(let’s say 5%)</a:t>
            </a:r>
            <a:endParaRPr sz="1000">
              <a:solidFill>
                <a:schemeClr val="dk1"/>
              </a:solidFill>
              <a:latin typeface="Montserrat"/>
              <a:ea typeface="Montserrat"/>
              <a:cs typeface="Montserrat"/>
              <a:sym typeface="Montserrat"/>
            </a:endParaRPr>
          </a:p>
        </p:txBody>
      </p:sp>
      <p:sp>
        <p:nvSpPr>
          <p:cNvPr id="557" name="Google Shape;557;p40"/>
          <p:cNvSpPr txBox="1"/>
          <p:nvPr/>
        </p:nvSpPr>
        <p:spPr>
          <a:xfrm>
            <a:off x="665779" y="1592835"/>
            <a:ext cx="4608300" cy="1561200"/>
          </a:xfrm>
          <a:prstGeom prst="rect">
            <a:avLst/>
          </a:prstGeom>
          <a:noFill/>
          <a:ln>
            <a:noFill/>
          </a:ln>
        </p:spPr>
        <p:txBody>
          <a:bodyPr anchorCtr="0" anchor="t" bIns="0" lIns="0" spcFirstLastPara="1" rIns="0" wrap="square" tIns="54300">
            <a:spAutoFit/>
          </a:bodyPr>
          <a:lstStyle/>
          <a:p>
            <a:pPr indent="0" lvl="0" marL="0" marR="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Charging interest on loans they give out</a:t>
            </a:r>
            <a:endParaRPr sz="1000">
              <a:solidFill>
                <a:schemeClr val="dk1"/>
              </a:solidFill>
              <a:latin typeface="Montserrat"/>
              <a:ea typeface="Montserrat"/>
              <a:cs typeface="Montserrat"/>
              <a:sym typeface="Montserrat"/>
            </a:endParaRPr>
          </a:p>
          <a:p>
            <a:pPr indent="0" lvl="0" marL="0" marR="0" rtl="0" algn="l">
              <a:lnSpc>
                <a:spcPct val="113100"/>
              </a:lnSpc>
              <a:spcBef>
                <a:spcPts val="300"/>
              </a:spcBef>
              <a:spcAft>
                <a:spcPts val="0"/>
              </a:spcAft>
              <a:buNone/>
            </a:pPr>
            <a:r>
              <a:rPr lang="en" sz="1000">
                <a:solidFill>
                  <a:srgbClr val="57585B"/>
                </a:solidFill>
                <a:latin typeface="Montserrat"/>
                <a:ea typeface="Montserrat"/>
                <a:cs typeface="Montserrat"/>
                <a:sym typeface="Montserrat"/>
              </a:rPr>
              <a:t>Charging fees for services like ATM usage and  account maintenance</a:t>
            </a:r>
            <a:endParaRPr sz="1000">
              <a:solidFill>
                <a:schemeClr val="dk1"/>
              </a:solidFill>
              <a:latin typeface="Montserrat"/>
              <a:ea typeface="Montserrat"/>
              <a:cs typeface="Montserrat"/>
              <a:sym typeface="Montserrat"/>
            </a:endParaRPr>
          </a:p>
          <a:p>
            <a:pPr indent="0" lvl="0" marL="0" marR="127000" rtl="0" algn="l">
              <a:lnSpc>
                <a:spcPct val="113100"/>
              </a:lnSpc>
              <a:spcBef>
                <a:spcPts val="300"/>
              </a:spcBef>
              <a:spcAft>
                <a:spcPts val="0"/>
              </a:spcAft>
              <a:buNone/>
            </a:pPr>
            <a:r>
              <a:rPr lang="en" sz="1000">
                <a:solidFill>
                  <a:srgbClr val="57585B"/>
                </a:solidFill>
                <a:latin typeface="Montserrat"/>
                <a:ea typeface="Montserrat"/>
                <a:cs typeface="Montserrat"/>
                <a:sym typeface="Montserrat"/>
              </a:rPr>
              <a:t>Earning money through investments, like  buying and selling securities or investing in  real estate</a:t>
            </a:r>
            <a:endParaRPr sz="1000">
              <a:solidFill>
                <a:schemeClr val="dk1"/>
              </a:solidFill>
              <a:latin typeface="Montserrat"/>
              <a:ea typeface="Montserrat"/>
              <a:cs typeface="Montserrat"/>
              <a:sym typeface="Montserrat"/>
            </a:endParaRPr>
          </a:p>
          <a:p>
            <a:pPr indent="0" lvl="0" marL="0" marR="25400" rtl="0" algn="l">
              <a:lnSpc>
                <a:spcPct val="113100"/>
              </a:lnSpc>
              <a:spcBef>
                <a:spcPts val="300"/>
              </a:spcBef>
              <a:spcAft>
                <a:spcPts val="0"/>
              </a:spcAft>
              <a:buNone/>
            </a:pPr>
            <a:r>
              <a:rPr lang="en" sz="1000">
                <a:solidFill>
                  <a:srgbClr val="57585B"/>
                </a:solidFill>
                <a:latin typeface="Montserrat"/>
                <a:ea typeface="Montserrat"/>
                <a:cs typeface="Montserrat"/>
                <a:sym typeface="Montserrat"/>
              </a:rPr>
              <a:t>Keeping a percentage of loans in reserve and  investing or lending out the rest</a:t>
            </a:r>
            <a:endParaRPr sz="1000">
              <a:solidFill>
                <a:schemeClr val="dk1"/>
              </a:solidFill>
              <a:latin typeface="Montserrat"/>
              <a:ea typeface="Montserrat"/>
              <a:cs typeface="Montserrat"/>
              <a:sym typeface="Montserrat"/>
            </a:endParaRPr>
          </a:p>
          <a:p>
            <a:pPr indent="0" lvl="0" marL="0" marR="12700" rtl="0" algn="l">
              <a:lnSpc>
                <a:spcPct val="113100"/>
              </a:lnSpc>
              <a:spcBef>
                <a:spcPts val="300"/>
              </a:spcBef>
              <a:spcAft>
                <a:spcPts val="0"/>
              </a:spcAft>
              <a:buNone/>
            </a:pPr>
            <a:r>
              <a:rPr lang="en" sz="1000">
                <a:solidFill>
                  <a:srgbClr val="57585B"/>
                </a:solidFill>
                <a:latin typeface="Montserrat"/>
                <a:ea typeface="Montserrat"/>
                <a:cs typeface="Montserrat"/>
                <a:sym typeface="Montserrat"/>
              </a:rPr>
              <a:t>Paying interest on deposits and charging fees  on checking and savings accounts</a:t>
            </a:r>
            <a:endParaRPr sz="1000">
              <a:solidFill>
                <a:schemeClr val="dk1"/>
              </a:solidFill>
              <a:latin typeface="Montserrat"/>
              <a:ea typeface="Montserrat"/>
              <a:cs typeface="Montserrat"/>
              <a:sym typeface="Montserrat"/>
            </a:endParaRPr>
          </a:p>
        </p:txBody>
      </p:sp>
      <p:pic>
        <p:nvPicPr>
          <p:cNvPr id="558" name="Google Shape;558;p40"/>
          <p:cNvPicPr preferRelativeResize="0"/>
          <p:nvPr/>
        </p:nvPicPr>
        <p:blipFill rotWithShape="1">
          <a:blip r:embed="rId10">
            <a:alphaModFix/>
          </a:blip>
          <a:srcRect b="0" l="0" r="0" t="0"/>
          <a:stretch/>
        </p:blipFill>
        <p:spPr>
          <a:xfrm>
            <a:off x="514553" y="1666978"/>
            <a:ext cx="102250" cy="102453"/>
          </a:xfrm>
          <a:prstGeom prst="rect">
            <a:avLst/>
          </a:prstGeom>
          <a:noFill/>
          <a:ln>
            <a:noFill/>
          </a:ln>
        </p:spPr>
      </p:pic>
      <p:pic>
        <p:nvPicPr>
          <p:cNvPr id="559" name="Google Shape;559;p40"/>
          <p:cNvPicPr preferRelativeResize="0"/>
          <p:nvPr/>
        </p:nvPicPr>
        <p:blipFill rotWithShape="1">
          <a:blip r:embed="rId11">
            <a:alphaModFix/>
          </a:blip>
          <a:srcRect b="0" l="0" r="0" t="0"/>
          <a:stretch/>
        </p:blipFill>
        <p:spPr>
          <a:xfrm>
            <a:off x="514552" y="2074663"/>
            <a:ext cx="102250" cy="102457"/>
          </a:xfrm>
          <a:prstGeom prst="rect">
            <a:avLst/>
          </a:prstGeom>
          <a:noFill/>
          <a:ln>
            <a:noFill/>
          </a:ln>
        </p:spPr>
      </p:pic>
      <p:pic>
        <p:nvPicPr>
          <p:cNvPr id="560" name="Google Shape;560;p40"/>
          <p:cNvPicPr preferRelativeResize="0"/>
          <p:nvPr/>
        </p:nvPicPr>
        <p:blipFill rotWithShape="1">
          <a:blip r:embed="rId12">
            <a:alphaModFix/>
          </a:blip>
          <a:srcRect b="0" l="0" r="0" t="0"/>
          <a:stretch/>
        </p:blipFill>
        <p:spPr>
          <a:xfrm>
            <a:off x="514552" y="1873449"/>
            <a:ext cx="102250" cy="102453"/>
          </a:xfrm>
          <a:prstGeom prst="rect">
            <a:avLst/>
          </a:prstGeom>
          <a:noFill/>
          <a:ln>
            <a:noFill/>
          </a:ln>
        </p:spPr>
      </p:pic>
      <p:pic>
        <p:nvPicPr>
          <p:cNvPr id="561" name="Google Shape;561;p40"/>
          <p:cNvPicPr preferRelativeResize="0"/>
          <p:nvPr/>
        </p:nvPicPr>
        <p:blipFill rotWithShape="1">
          <a:blip r:embed="rId11">
            <a:alphaModFix/>
          </a:blip>
          <a:srcRect b="0" l="0" r="0" t="0"/>
          <a:stretch/>
        </p:blipFill>
        <p:spPr>
          <a:xfrm>
            <a:off x="514552" y="2456601"/>
            <a:ext cx="102250" cy="102457"/>
          </a:xfrm>
          <a:prstGeom prst="rect">
            <a:avLst/>
          </a:prstGeom>
          <a:noFill/>
          <a:ln>
            <a:noFill/>
          </a:ln>
        </p:spPr>
      </p:pic>
      <p:pic>
        <p:nvPicPr>
          <p:cNvPr id="562" name="Google Shape;562;p40"/>
          <p:cNvPicPr preferRelativeResize="0"/>
          <p:nvPr/>
        </p:nvPicPr>
        <p:blipFill rotWithShape="1">
          <a:blip r:embed="rId12">
            <a:alphaModFix/>
          </a:blip>
          <a:srcRect b="0" l="0" r="0" t="0"/>
          <a:stretch/>
        </p:blipFill>
        <p:spPr>
          <a:xfrm>
            <a:off x="514552" y="2837533"/>
            <a:ext cx="102250" cy="102453"/>
          </a:xfrm>
          <a:prstGeom prst="rect">
            <a:avLst/>
          </a:prstGeom>
          <a:noFill/>
          <a:ln>
            <a:noFill/>
          </a:ln>
        </p:spPr>
      </p:pic>
      <p:sp>
        <p:nvSpPr>
          <p:cNvPr id="563" name="Google Shape;563;p40"/>
          <p:cNvSpPr txBox="1"/>
          <p:nvPr/>
        </p:nvSpPr>
        <p:spPr>
          <a:xfrm>
            <a:off x="508577" y="1174550"/>
            <a:ext cx="4608300" cy="3336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In addition to earning interest on deposits, banks  generate revenue in other ways, including:</a:t>
            </a:r>
            <a:endParaRPr sz="1000">
              <a:solidFill>
                <a:schemeClr val="dk1"/>
              </a:solidFill>
              <a:latin typeface="Montserrat"/>
              <a:ea typeface="Montserrat"/>
              <a:cs typeface="Montserrat"/>
              <a:sym typeface="Montserrat"/>
            </a:endParaRPr>
          </a:p>
        </p:txBody>
      </p:sp>
      <p:sp>
        <p:nvSpPr>
          <p:cNvPr id="564" name="Google Shape;564;p40"/>
          <p:cNvSpPr txBox="1"/>
          <p:nvPr/>
        </p:nvSpPr>
        <p:spPr>
          <a:xfrm>
            <a:off x="508573" y="3255816"/>
            <a:ext cx="4829400" cy="15852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When a bank receives a deposit, it's required to keep only a fraction (reserve requirement) and can lend  out the remaining portion.</a:t>
            </a:r>
            <a:endParaRPr sz="1000">
              <a:solidFill>
                <a:schemeClr val="dk1"/>
              </a:solidFill>
              <a:latin typeface="Montserrat"/>
              <a:ea typeface="Montserrat"/>
              <a:cs typeface="Montserrat"/>
              <a:sym typeface="Montserrat"/>
            </a:endParaRPr>
          </a:p>
          <a:p>
            <a:pPr indent="0" lvl="0" marL="0" marR="0" rtl="0" algn="l">
              <a:lnSpc>
                <a:spcPct val="100000"/>
              </a:lnSpc>
              <a:spcBef>
                <a:spcPts val="40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0000"/>
              </a:lnSpc>
              <a:spcBef>
                <a:spcPts val="400"/>
              </a:spcBef>
              <a:spcAft>
                <a:spcPts val="0"/>
              </a:spcAft>
              <a:buNone/>
            </a:pPr>
            <a:r>
              <a:rPr lang="en" sz="1000">
                <a:solidFill>
                  <a:srgbClr val="57585B"/>
                </a:solidFill>
                <a:latin typeface="Montserrat"/>
                <a:ea typeface="Montserrat"/>
                <a:cs typeface="Montserrat"/>
                <a:sym typeface="Montserrat"/>
              </a:rPr>
              <a:t>For instance, if you deposit $100 with a 10% reserve requirement, the bank can lend $90, keeping only $10 as reserves. The borrower deposits $90 into another bank, allowing the cycle to continue. </a:t>
            </a:r>
            <a:endParaRPr sz="1000">
              <a:solidFill>
                <a:srgbClr val="57585B"/>
              </a:solidFill>
              <a:latin typeface="Montserrat"/>
              <a:ea typeface="Montserrat"/>
              <a:cs typeface="Montserrat"/>
              <a:sym typeface="Montserrat"/>
            </a:endParaRPr>
          </a:p>
          <a:p>
            <a:pPr indent="0" lvl="0" marL="0" marR="0" rtl="0" algn="l">
              <a:lnSpc>
                <a:spcPct val="100000"/>
              </a:lnSpc>
              <a:spcBef>
                <a:spcPts val="400"/>
              </a:spcBef>
              <a:spcAft>
                <a:spcPts val="0"/>
              </a:spcAft>
              <a:buNone/>
            </a:pPr>
            <a:r>
              <a:rPr lang="en" sz="1000">
                <a:solidFill>
                  <a:srgbClr val="57585B"/>
                </a:solidFill>
                <a:latin typeface="Montserrat"/>
                <a:ea typeface="Montserrat"/>
                <a:cs typeface="Montserrat"/>
                <a:sym typeface="Montserrat"/>
              </a:rPr>
              <a:t>Despite  the initial $100 deposit, the total money in the economy grows to $271, seemingly appearing out of  nowhere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a phenomenon known as the multiplier eﬀect.</a:t>
            </a:r>
            <a:endParaRPr sz="1000">
              <a:solidFill>
                <a:schemeClr val="dk1"/>
              </a:solidFill>
              <a:latin typeface="Montserrat"/>
              <a:ea typeface="Montserrat"/>
              <a:cs typeface="Montserrat"/>
              <a:sym typeface="Montserrat"/>
            </a:endParaRPr>
          </a:p>
        </p:txBody>
      </p:sp>
      <p:sp>
        <p:nvSpPr>
          <p:cNvPr id="565" name="Google Shape;565;p40"/>
          <p:cNvSpPr txBox="1"/>
          <p:nvPr>
            <p:ph type="title"/>
          </p:nvPr>
        </p:nvSpPr>
        <p:spPr>
          <a:xfrm>
            <a:off x="508001" y="223498"/>
            <a:ext cx="5554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566" name="Google Shape;566;p40"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pic>
        <p:nvPicPr>
          <p:cNvPr id="567" name="Google Shape;567;p40"/>
          <p:cNvPicPr preferRelativeResize="0"/>
          <p:nvPr/>
        </p:nvPicPr>
        <p:blipFill rotWithShape="1">
          <a:blip r:embed="rId14">
            <a:alphaModFix/>
          </a:blip>
          <a:srcRect b="0" l="0" r="0" t="0"/>
          <a:stretch/>
        </p:blipFill>
        <p:spPr>
          <a:xfrm>
            <a:off x="8564375" y="4846703"/>
            <a:ext cx="65270" cy="65279"/>
          </a:xfrm>
          <a:prstGeom prst="rect">
            <a:avLst/>
          </a:prstGeom>
          <a:noFill/>
          <a:ln>
            <a:noFill/>
          </a:ln>
        </p:spPr>
      </p:pic>
      <p:sp>
        <p:nvSpPr>
          <p:cNvPr id="568" name="Google Shape;568;p4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41"/>
          <p:cNvGrpSpPr/>
          <p:nvPr/>
        </p:nvGrpSpPr>
        <p:grpSpPr>
          <a:xfrm>
            <a:off x="135844" y="1073665"/>
            <a:ext cx="8802665" cy="3864373"/>
            <a:chOff x="1121079" y="2655950"/>
            <a:chExt cx="17862550" cy="7044063"/>
          </a:xfrm>
        </p:grpSpPr>
        <p:pic>
          <p:nvPicPr>
            <p:cNvPr id="574" name="Google Shape;574;p41"/>
            <p:cNvPicPr preferRelativeResize="0"/>
            <p:nvPr/>
          </p:nvPicPr>
          <p:blipFill rotWithShape="1">
            <a:blip r:embed="rId3">
              <a:alphaModFix/>
            </a:blip>
            <a:srcRect b="0" l="0" r="0" t="0"/>
            <a:stretch/>
          </p:blipFill>
          <p:spPr>
            <a:xfrm>
              <a:off x="1121086" y="2655950"/>
              <a:ext cx="17861925" cy="7043732"/>
            </a:xfrm>
            <a:prstGeom prst="rect">
              <a:avLst/>
            </a:prstGeom>
            <a:noFill/>
            <a:ln>
              <a:noFill/>
            </a:ln>
          </p:spPr>
        </p:pic>
        <p:sp>
          <p:nvSpPr>
            <p:cNvPr id="575" name="Google Shape;575;p41"/>
            <p:cNvSpPr/>
            <p:nvPr/>
          </p:nvSpPr>
          <p:spPr>
            <a:xfrm>
              <a:off x="1121079" y="2655958"/>
              <a:ext cx="17862550" cy="7044055"/>
            </a:xfrm>
            <a:custGeom>
              <a:rect b="b" l="l" r="r" t="t"/>
              <a:pathLst>
                <a:path extrusionOk="0" h="7044055" w="17862550">
                  <a:moveTo>
                    <a:pt x="17636133" y="7043722"/>
                  </a:moveTo>
                  <a:lnTo>
                    <a:pt x="209417" y="7043722"/>
                  </a:lnTo>
                  <a:lnTo>
                    <a:pt x="161402" y="7037687"/>
                  </a:lnTo>
                  <a:lnTo>
                    <a:pt x="117324" y="7020498"/>
                  </a:lnTo>
                  <a:lnTo>
                    <a:pt x="78440" y="6993524"/>
                  </a:lnTo>
                  <a:lnTo>
                    <a:pt x="46009" y="6958139"/>
                  </a:lnTo>
                  <a:lnTo>
                    <a:pt x="21286" y="6915713"/>
                  </a:lnTo>
                  <a:lnTo>
                    <a:pt x="5531" y="6867619"/>
                  </a:lnTo>
                  <a:lnTo>
                    <a:pt x="0" y="6815227"/>
                  </a:lnTo>
                  <a:lnTo>
                    <a:pt x="16386" y="228495"/>
                  </a:lnTo>
                  <a:lnTo>
                    <a:pt x="21918" y="176103"/>
                  </a:lnTo>
                  <a:lnTo>
                    <a:pt x="37673" y="128008"/>
                  </a:lnTo>
                  <a:lnTo>
                    <a:pt x="62395" y="85583"/>
                  </a:lnTo>
                  <a:lnTo>
                    <a:pt x="94827" y="50197"/>
                  </a:lnTo>
                  <a:lnTo>
                    <a:pt x="133711" y="23224"/>
                  </a:lnTo>
                  <a:lnTo>
                    <a:pt x="177789" y="6034"/>
                  </a:lnTo>
                  <a:lnTo>
                    <a:pt x="225804" y="0"/>
                  </a:lnTo>
                  <a:lnTo>
                    <a:pt x="17652520" y="0"/>
                  </a:lnTo>
                  <a:lnTo>
                    <a:pt x="17700538" y="6034"/>
                  </a:lnTo>
                  <a:lnTo>
                    <a:pt x="17744618" y="23224"/>
                  </a:lnTo>
                  <a:lnTo>
                    <a:pt x="17783501" y="50197"/>
                  </a:lnTo>
                  <a:lnTo>
                    <a:pt x="17815932" y="85583"/>
                  </a:lnTo>
                  <a:lnTo>
                    <a:pt x="17840652" y="128008"/>
                  </a:lnTo>
                  <a:lnTo>
                    <a:pt x="17856407" y="176103"/>
                  </a:lnTo>
                  <a:lnTo>
                    <a:pt x="17861937" y="228495"/>
                  </a:lnTo>
                  <a:lnTo>
                    <a:pt x="17845550" y="6815227"/>
                  </a:lnTo>
                  <a:lnTo>
                    <a:pt x="17840020" y="6867619"/>
                  </a:lnTo>
                  <a:lnTo>
                    <a:pt x="17824265" y="6915713"/>
                  </a:lnTo>
                  <a:lnTo>
                    <a:pt x="17799545" y="6958139"/>
                  </a:lnTo>
                  <a:lnTo>
                    <a:pt x="17767114" y="6993524"/>
                  </a:lnTo>
                  <a:lnTo>
                    <a:pt x="17728231" y="7020498"/>
                  </a:lnTo>
                  <a:lnTo>
                    <a:pt x="17684151" y="7037687"/>
                  </a:lnTo>
                  <a:lnTo>
                    <a:pt x="17636133" y="7043722"/>
                  </a:lnTo>
                  <a:close/>
                </a:path>
              </a:pathLst>
            </a:custGeom>
            <a:noFill/>
            <a:ln cap="flat" cmpd="sng" w="10775">
              <a:solidFill>
                <a:srgbClr val="683B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66">
                <a:solidFill>
                  <a:schemeClr val="dk1"/>
                </a:solidFill>
                <a:latin typeface="Calibri"/>
                <a:ea typeface="Calibri"/>
                <a:cs typeface="Calibri"/>
                <a:sym typeface="Calibri"/>
              </a:endParaRPr>
            </a:p>
          </p:txBody>
        </p:sp>
      </p:grpSp>
      <p:sp>
        <p:nvSpPr>
          <p:cNvPr id="576" name="Google Shape;576;p41"/>
          <p:cNvSpPr txBox="1"/>
          <p:nvPr/>
        </p:nvSpPr>
        <p:spPr>
          <a:xfrm>
            <a:off x="290850" y="1148236"/>
            <a:ext cx="8544300" cy="3738300"/>
          </a:xfrm>
          <a:prstGeom prst="rect">
            <a:avLst/>
          </a:prstGeom>
          <a:noFill/>
          <a:ln>
            <a:noFill/>
          </a:ln>
        </p:spPr>
        <p:txBody>
          <a:bodyPr anchorCtr="0" anchor="t" bIns="0" lIns="0" spcFirstLastPara="1" rIns="0" wrap="square" tIns="83450">
            <a:spAutoFit/>
          </a:bodyPr>
          <a:lstStyle/>
          <a:p>
            <a:pPr indent="0" lvl="0" marL="0" marR="0" rtl="0" algn="l">
              <a:lnSpc>
                <a:spcPct val="100000"/>
              </a:lnSpc>
              <a:spcBef>
                <a:spcPts val="0"/>
              </a:spcBef>
              <a:spcAft>
                <a:spcPts val="0"/>
              </a:spcAft>
              <a:buNone/>
            </a:pPr>
            <a:r>
              <a:rPr b="1" lang="en" sz="900">
                <a:solidFill>
                  <a:srgbClr val="57585B"/>
                </a:solidFill>
                <a:latin typeface="Montserrat"/>
                <a:ea typeface="Montserrat"/>
                <a:cs typeface="Montserrat"/>
                <a:sym typeface="Montserrat"/>
              </a:rPr>
              <a:t>Imagine you have a friend who happens to be a banker; let's call him Dax.</a:t>
            </a:r>
            <a:endParaRPr sz="900">
              <a:solidFill>
                <a:schemeClr val="dk1"/>
              </a:solidFill>
              <a:latin typeface="Montserrat"/>
              <a:ea typeface="Montserrat"/>
              <a:cs typeface="Montserrat"/>
              <a:sym typeface="Montserrat"/>
            </a:endParaRPr>
          </a:p>
          <a:p>
            <a:pPr indent="0" lvl="0" marL="0" marR="0" rtl="0" algn="l">
              <a:lnSpc>
                <a:spcPct val="113100"/>
              </a:lnSpc>
              <a:spcBef>
                <a:spcPts val="400"/>
              </a:spcBef>
              <a:spcAft>
                <a:spcPts val="0"/>
              </a:spcAft>
              <a:buNone/>
            </a:pPr>
            <a:r>
              <a:rPr lang="en" sz="900">
                <a:solidFill>
                  <a:srgbClr val="57585B"/>
                </a:solidFill>
                <a:latin typeface="Montserrat"/>
                <a:ea typeface="Montserrat"/>
                <a:cs typeface="Montserrat"/>
                <a:sym typeface="Montserrat"/>
              </a:rPr>
              <a:t>Dax loves bikes, and he wants to borrow your bike because he has a lot of places to go. You give him your bike, and in a twist, Dax starts to promise the same bike to  lots of other friends at the same time. With your one real bike that you lend to him, Dax manages to create more imaginary bikes and starts to lend them out to friends.  Each of his friends thinks they can enjoy a nice ride whenever they like. But, here's the twist </a:t>
            </a:r>
            <a:r>
              <a:rPr i="0" lang="en" sz="900">
                <a:solidFill>
                  <a:srgbClr val="444746"/>
                </a:solidFill>
                <a:latin typeface="Montserrat"/>
                <a:ea typeface="Montserrat"/>
                <a:cs typeface="Montserrat"/>
                <a:sym typeface="Montserrat"/>
              </a:rPr>
              <a:t>—</a:t>
            </a:r>
            <a:r>
              <a:rPr lang="en" sz="900">
                <a:solidFill>
                  <a:srgbClr val="57585B"/>
                </a:solidFill>
                <a:latin typeface="Montserrat"/>
                <a:ea typeface="Montserrat"/>
                <a:cs typeface="Montserrat"/>
                <a:sym typeface="Montserrat"/>
              </a:rPr>
              <a:t> there's only one real bike! All the others are imaginary and just promises.</a:t>
            </a:r>
            <a:endParaRPr sz="900">
              <a:solidFill>
                <a:srgbClr val="57585B"/>
              </a:solidFill>
              <a:latin typeface="Montserrat"/>
              <a:ea typeface="Montserrat"/>
              <a:cs typeface="Montserrat"/>
              <a:sym typeface="Montserrat"/>
            </a:endParaRPr>
          </a:p>
          <a:p>
            <a:pPr indent="0" lvl="0" marL="0" marR="0" rtl="0" algn="l">
              <a:lnSpc>
                <a:spcPct val="113100"/>
              </a:lnSpc>
              <a:spcBef>
                <a:spcPts val="400"/>
              </a:spcBef>
              <a:spcAft>
                <a:spcPts val="0"/>
              </a:spcAft>
              <a:buNone/>
            </a:pPr>
            <a:r>
              <a:t/>
            </a:r>
            <a:endParaRPr sz="900">
              <a:solidFill>
                <a:schemeClr val="dk1"/>
              </a:solidFill>
              <a:latin typeface="Montserrat"/>
              <a:ea typeface="Montserrat"/>
              <a:cs typeface="Montserrat"/>
              <a:sym typeface="Montserrat"/>
            </a:endParaRPr>
          </a:p>
          <a:p>
            <a:pPr indent="0" lvl="0" marL="0" marR="76200" rtl="0" algn="l">
              <a:lnSpc>
                <a:spcPct val="113100"/>
              </a:lnSpc>
              <a:spcBef>
                <a:spcPts val="300"/>
              </a:spcBef>
              <a:spcAft>
                <a:spcPts val="0"/>
              </a:spcAft>
              <a:buNone/>
            </a:pPr>
            <a:r>
              <a:rPr lang="en" sz="900">
                <a:solidFill>
                  <a:srgbClr val="57585B"/>
                </a:solidFill>
                <a:latin typeface="Montserrat"/>
                <a:ea typeface="Montserrat"/>
                <a:cs typeface="Montserrat"/>
                <a:sym typeface="Montserrat"/>
              </a:rPr>
              <a:t>So, what happens? As more imaginary bikes circulate, everyone is very happy, at least initially, because in the beginning, no one uses the bike at the same moment </a:t>
            </a:r>
            <a:r>
              <a:rPr i="0" lang="en" sz="900">
                <a:solidFill>
                  <a:srgbClr val="444746"/>
                </a:solidFill>
                <a:latin typeface="Montserrat"/>
                <a:ea typeface="Montserrat"/>
                <a:cs typeface="Montserrat"/>
                <a:sym typeface="Montserrat"/>
              </a:rPr>
              <a:t>—</a:t>
            </a:r>
            <a:r>
              <a:rPr lang="en" sz="900">
                <a:solidFill>
                  <a:srgbClr val="57585B"/>
                </a:solidFill>
                <a:latin typeface="Montserrat"/>
                <a:ea typeface="Montserrat"/>
                <a:cs typeface="Montserrat"/>
                <a:sym typeface="Montserrat"/>
              </a:rPr>
              <a:t> it  looks like there is no problem; it feels like there's an abundance of bikes for everyone. So, all the friends start making more plans, thinking about all the places they'll go  with their bikes.</a:t>
            </a:r>
            <a:endParaRPr sz="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900">
              <a:solidFill>
                <a:schemeClr val="dk1"/>
              </a:solidFill>
              <a:latin typeface="Montserrat"/>
              <a:ea typeface="Montserrat"/>
              <a:cs typeface="Montserrat"/>
              <a:sym typeface="Montserrat"/>
            </a:endParaRPr>
          </a:p>
          <a:p>
            <a:pPr indent="0" lvl="0" marL="0" marR="25400" rtl="0" algn="l">
              <a:lnSpc>
                <a:spcPct val="113100"/>
              </a:lnSpc>
              <a:spcBef>
                <a:spcPts val="0"/>
              </a:spcBef>
              <a:spcAft>
                <a:spcPts val="0"/>
              </a:spcAft>
              <a:buNone/>
            </a:pPr>
            <a:r>
              <a:rPr lang="en" sz="900">
                <a:solidFill>
                  <a:srgbClr val="57585B"/>
                </a:solidFill>
                <a:latin typeface="Montserrat"/>
                <a:ea typeface="Montserrat"/>
                <a:cs typeface="Montserrat"/>
                <a:sym typeface="Montserrat"/>
              </a:rPr>
              <a:t>However, here's where the magic starts to lose its charm. One sunny day, everyone decides it's a perfect day for a bike ride. They all show up at Dax’s doorstep, excited  to take their imaginary bikes for a spin. But, reality hits </a:t>
            </a:r>
            <a:r>
              <a:rPr i="0" lang="en" sz="900">
                <a:solidFill>
                  <a:srgbClr val="444746"/>
                </a:solidFill>
                <a:latin typeface="Montserrat"/>
                <a:ea typeface="Montserrat"/>
                <a:cs typeface="Montserrat"/>
                <a:sym typeface="Montserrat"/>
              </a:rPr>
              <a:t>— </a:t>
            </a:r>
            <a:r>
              <a:rPr lang="en" sz="900">
                <a:solidFill>
                  <a:srgbClr val="57585B"/>
                </a:solidFill>
                <a:latin typeface="Montserrat"/>
                <a:ea typeface="Montserrat"/>
                <a:cs typeface="Montserrat"/>
                <a:sym typeface="Montserrat"/>
              </a:rPr>
              <a:t>there's only one real bike. Disappointment ensues, and suddenly, the value of the promised rides diminishes.</a:t>
            </a:r>
            <a:endParaRPr sz="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900">
              <a:solidFill>
                <a:schemeClr val="dk1"/>
              </a:solidFill>
              <a:latin typeface="Montserrat"/>
              <a:ea typeface="Montserrat"/>
              <a:cs typeface="Montserrat"/>
              <a:sym typeface="Montserrat"/>
            </a:endParaRPr>
          </a:p>
          <a:p>
            <a:pPr indent="0" lvl="0" marL="0" marR="127000" rtl="0" algn="l">
              <a:lnSpc>
                <a:spcPct val="113100"/>
              </a:lnSpc>
              <a:spcBef>
                <a:spcPts val="0"/>
              </a:spcBef>
              <a:spcAft>
                <a:spcPts val="0"/>
              </a:spcAft>
              <a:buNone/>
            </a:pPr>
            <a:r>
              <a:rPr lang="en" sz="900">
                <a:solidFill>
                  <a:srgbClr val="57585B"/>
                </a:solidFill>
                <a:latin typeface="Montserrat"/>
                <a:ea typeface="Montserrat"/>
                <a:cs typeface="Montserrat"/>
                <a:sym typeface="Montserrat"/>
              </a:rPr>
              <a:t>In the world of fractional reserve lending, it's a similar story. Banks lend out more money than they actually have, and for a while, everyone enjoys the beneﬁts. More  money circulates, and it seems like there's plenty to go around. But, if too many people try to withdraw their money at the same time,</a:t>
            </a:r>
            <a:r>
              <a:rPr lang="en" sz="900">
                <a:solidFill>
                  <a:schemeClr val="dk1"/>
                </a:solidFill>
                <a:latin typeface="Montserrat"/>
                <a:ea typeface="Montserrat"/>
                <a:cs typeface="Montserrat"/>
                <a:sym typeface="Montserrat"/>
              </a:rPr>
              <a:t> </a:t>
            </a:r>
            <a:r>
              <a:rPr lang="en" sz="900">
                <a:solidFill>
                  <a:srgbClr val="57585B"/>
                </a:solidFill>
                <a:latin typeface="Montserrat"/>
                <a:ea typeface="Montserrat"/>
                <a:cs typeface="Montserrat"/>
                <a:sym typeface="Montserrat"/>
              </a:rPr>
              <a:t>the true value becomes apparent: there's not enough to fulﬁll all the promises.</a:t>
            </a:r>
            <a:endParaRPr sz="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900">
              <a:solidFill>
                <a:schemeClr val="dk1"/>
              </a:solidFill>
              <a:latin typeface="Montserrat"/>
              <a:ea typeface="Montserrat"/>
              <a:cs typeface="Montserrat"/>
              <a:sym typeface="Montserrat"/>
            </a:endParaRPr>
          </a:p>
          <a:p>
            <a:pPr indent="0" lvl="0" marL="0" marR="38100" rtl="0" algn="l">
              <a:lnSpc>
                <a:spcPct val="113100"/>
              </a:lnSpc>
              <a:spcBef>
                <a:spcPts val="0"/>
              </a:spcBef>
              <a:spcAft>
                <a:spcPts val="0"/>
              </a:spcAft>
              <a:buNone/>
            </a:pPr>
            <a:r>
              <a:rPr lang="en" sz="900">
                <a:solidFill>
                  <a:srgbClr val="57585B"/>
                </a:solidFill>
                <a:latin typeface="Montserrat"/>
                <a:ea typeface="Montserrat"/>
                <a:cs typeface="Montserrat"/>
                <a:sym typeface="Montserrat"/>
              </a:rPr>
              <a:t>This scenario aﬀects the common good and value of everyone involved. The promise of abundance turns into a scam. Just as the imaginary bikes lose their perceived  value when everyone wants a real ride, the value of money in the economy can diminish when everyone rushes to claim their real share. When that happens, people  ﬁgure out that the money they have at a bank isn’t really in there, which leads to panic, bank runs, and even the collapse of entire economies. The ones who are paying  for these collapses have, until now, always been the same group: the lower and middle class of the world.</a:t>
            </a:r>
            <a:endParaRPr sz="900">
              <a:solidFill>
                <a:schemeClr val="dk1"/>
              </a:solidFill>
              <a:latin typeface="Montserrat"/>
              <a:ea typeface="Montserrat"/>
              <a:cs typeface="Montserrat"/>
              <a:sym typeface="Montserrat"/>
            </a:endParaRPr>
          </a:p>
        </p:txBody>
      </p:sp>
      <p:sp>
        <p:nvSpPr>
          <p:cNvPr id="577" name="Google Shape;577;p41"/>
          <p:cNvSpPr txBox="1"/>
          <p:nvPr>
            <p:ph type="title"/>
          </p:nvPr>
        </p:nvSpPr>
        <p:spPr>
          <a:xfrm>
            <a:off x="508002" y="223498"/>
            <a:ext cx="5589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578" name="Google Shape;578;p41"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579" name="Google Shape;579;p41"/>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580" name="Google Shape;580;p4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42"/>
          <p:cNvPicPr preferRelativeResize="0"/>
          <p:nvPr/>
        </p:nvPicPr>
        <p:blipFill rotWithShape="1">
          <a:blip r:embed="rId3">
            <a:alphaModFix/>
          </a:blip>
          <a:srcRect b="0" l="0" r="0" t="0"/>
          <a:stretch/>
        </p:blipFill>
        <p:spPr>
          <a:xfrm>
            <a:off x="514017" y="2035863"/>
            <a:ext cx="120373" cy="120615"/>
          </a:xfrm>
          <a:prstGeom prst="rect">
            <a:avLst/>
          </a:prstGeom>
          <a:noFill/>
          <a:ln>
            <a:noFill/>
          </a:ln>
        </p:spPr>
      </p:pic>
      <p:pic>
        <p:nvPicPr>
          <p:cNvPr id="586" name="Google Shape;586;p42"/>
          <p:cNvPicPr preferRelativeResize="0"/>
          <p:nvPr/>
        </p:nvPicPr>
        <p:blipFill rotWithShape="1">
          <a:blip r:embed="rId4">
            <a:alphaModFix/>
          </a:blip>
          <a:srcRect b="0" l="0" r="0" t="0"/>
          <a:stretch/>
        </p:blipFill>
        <p:spPr>
          <a:xfrm>
            <a:off x="514017" y="3219943"/>
            <a:ext cx="120373" cy="120610"/>
          </a:xfrm>
          <a:prstGeom prst="rect">
            <a:avLst/>
          </a:prstGeom>
          <a:noFill/>
          <a:ln>
            <a:noFill/>
          </a:ln>
        </p:spPr>
      </p:pic>
      <p:pic>
        <p:nvPicPr>
          <p:cNvPr id="587" name="Google Shape;587;p42"/>
          <p:cNvPicPr preferRelativeResize="0"/>
          <p:nvPr/>
        </p:nvPicPr>
        <p:blipFill rotWithShape="1">
          <a:blip r:embed="rId5">
            <a:alphaModFix/>
          </a:blip>
          <a:srcRect b="0" l="0" r="0" t="0"/>
          <a:stretch/>
        </p:blipFill>
        <p:spPr>
          <a:xfrm>
            <a:off x="514017" y="3780359"/>
            <a:ext cx="120373" cy="120611"/>
          </a:xfrm>
          <a:prstGeom prst="rect">
            <a:avLst/>
          </a:prstGeom>
          <a:noFill/>
          <a:ln>
            <a:noFill/>
          </a:ln>
        </p:spPr>
      </p:pic>
      <p:sp>
        <p:nvSpPr>
          <p:cNvPr id="588" name="Google Shape;588;p42"/>
          <p:cNvSpPr txBox="1"/>
          <p:nvPr/>
        </p:nvSpPr>
        <p:spPr>
          <a:xfrm>
            <a:off x="508000" y="1173550"/>
            <a:ext cx="5760300" cy="33882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Who Controls the Fiat System and How Do They Beneﬁt?</a:t>
            </a:r>
            <a:endParaRPr sz="1600">
              <a:solidFill>
                <a:schemeClr val="dk1"/>
              </a:solidFill>
              <a:latin typeface="Open Sans"/>
              <a:ea typeface="Open Sans"/>
              <a:cs typeface="Open Sans"/>
              <a:sym typeface="Open Sans"/>
            </a:endParaRPr>
          </a:p>
          <a:p>
            <a:pPr indent="0" lvl="0" marL="0" marR="2413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There are four main players: the government, wealthy individuals, the ﬁnancial sector, and the central bank. Together, they  control the ﬁat system.</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190500" marR="5080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The Government: </a:t>
            </a:r>
            <a:r>
              <a:rPr lang="en" sz="1000">
                <a:solidFill>
                  <a:srgbClr val="57585B"/>
                </a:solidFill>
                <a:latin typeface="Montserrat"/>
                <a:ea typeface="Montserrat"/>
                <a:cs typeface="Montserrat"/>
                <a:sym typeface="Montserrat"/>
              </a:rPr>
              <a:t>The government is like the director of the ﬁat show. Along with tax collection, it is funded through new  debt (bonds) issued by the Treasury. When there is insuﬃcient demand for these bonds, any remaining debt is purchased  by the central bank. This means they can keep doing their activities and pursuing their interests without needing approval  from the people. It's like getting a credit card without worrying about paying it back immediately. This might seem good for  the government, but it comes at a cost for everyone else.</a:t>
            </a:r>
            <a:endParaRPr sz="1000">
              <a:solidFill>
                <a:schemeClr val="dk1"/>
              </a:solidFill>
              <a:latin typeface="Montserrat"/>
              <a:ea typeface="Montserrat"/>
              <a:cs typeface="Montserrat"/>
              <a:sym typeface="Montserrat"/>
            </a:endParaRPr>
          </a:p>
          <a:p>
            <a:pPr indent="0" lvl="0" marL="190500" marR="63500" rtl="0" algn="l">
              <a:lnSpc>
                <a:spcPct val="101800"/>
              </a:lnSpc>
              <a:spcBef>
                <a:spcPts val="800"/>
              </a:spcBef>
              <a:spcAft>
                <a:spcPts val="0"/>
              </a:spcAft>
              <a:buNone/>
            </a:pPr>
            <a:r>
              <a:rPr b="1" lang="en" sz="1000">
                <a:solidFill>
                  <a:srgbClr val="57585B"/>
                </a:solidFill>
                <a:latin typeface="Montserrat"/>
                <a:ea typeface="Montserrat"/>
                <a:cs typeface="Montserrat"/>
                <a:sym typeface="Montserrat"/>
              </a:rPr>
              <a:t>Wealthy Individuals: </a:t>
            </a:r>
            <a:r>
              <a:rPr lang="en" sz="1000">
                <a:solidFill>
                  <a:srgbClr val="57585B"/>
                </a:solidFill>
                <a:latin typeface="Montserrat"/>
                <a:ea typeface="Montserrat"/>
                <a:cs typeface="Montserrat"/>
                <a:sym typeface="Montserrat"/>
              </a:rPr>
              <a:t>Wealthy individuals beneﬁt a lot from the ﬁat system. With the ability to accumulate more debt, they  can invest in assets like commodities, real estate, and stocks, creating new wealth almost eﬀortlessly.</a:t>
            </a:r>
            <a:endParaRPr sz="1000">
              <a:solidFill>
                <a:schemeClr val="dk1"/>
              </a:solidFill>
              <a:latin typeface="Montserrat"/>
              <a:ea typeface="Montserrat"/>
              <a:cs typeface="Montserrat"/>
              <a:sym typeface="Montserrat"/>
            </a:endParaRPr>
          </a:p>
          <a:p>
            <a:pPr indent="0" lvl="0" marL="190500" marR="0" rtl="0" algn="l">
              <a:lnSpc>
                <a:spcPct val="101800"/>
              </a:lnSpc>
              <a:spcBef>
                <a:spcPts val="800"/>
              </a:spcBef>
              <a:spcAft>
                <a:spcPts val="0"/>
              </a:spcAft>
              <a:buNone/>
            </a:pPr>
            <a:r>
              <a:rPr b="1" lang="en" sz="1000">
                <a:solidFill>
                  <a:srgbClr val="57585B"/>
                </a:solidFill>
                <a:latin typeface="Montserrat"/>
                <a:ea typeface="Montserrat"/>
                <a:cs typeface="Montserrat"/>
                <a:sym typeface="Montserrat"/>
              </a:rPr>
              <a:t>Financial Sector (banks): </a:t>
            </a:r>
            <a:r>
              <a:rPr lang="en" sz="1000">
                <a:solidFill>
                  <a:srgbClr val="57585B"/>
                </a:solidFill>
                <a:latin typeface="Montserrat"/>
                <a:ea typeface="Montserrat"/>
                <a:cs typeface="Montserrat"/>
                <a:sym typeface="Montserrat"/>
              </a:rPr>
              <a:t>Banks and other ﬁnancial institutions do not directly control the ﬁat system, but greatly beneﬁt  from it. Free from accountability, they can pursue and accelerate the creation of new currency via fractional reserve lending,  beneﬁting from higher revenue. Banks are virtually free from consequences as they are bailed out with new ﬁat currency in  order to prevent the whole system from collapsing.</a:t>
            </a:r>
            <a:endParaRPr sz="1000">
              <a:solidFill>
                <a:schemeClr val="dk1"/>
              </a:solidFill>
              <a:latin typeface="Montserrat"/>
              <a:ea typeface="Montserrat"/>
              <a:cs typeface="Montserrat"/>
              <a:sym typeface="Montserrat"/>
            </a:endParaRPr>
          </a:p>
        </p:txBody>
      </p:sp>
      <p:pic>
        <p:nvPicPr>
          <p:cNvPr id="589" name="Google Shape;589;p42"/>
          <p:cNvPicPr preferRelativeResize="0"/>
          <p:nvPr/>
        </p:nvPicPr>
        <p:blipFill rotWithShape="1">
          <a:blip r:embed="rId6">
            <a:alphaModFix/>
          </a:blip>
          <a:srcRect b="0" l="0" r="0" t="0"/>
          <a:stretch/>
        </p:blipFill>
        <p:spPr>
          <a:xfrm>
            <a:off x="6356060" y="1173550"/>
            <a:ext cx="2258625" cy="3459637"/>
          </a:xfrm>
          <a:prstGeom prst="rect">
            <a:avLst/>
          </a:prstGeom>
          <a:noFill/>
          <a:ln>
            <a:noFill/>
          </a:ln>
        </p:spPr>
      </p:pic>
      <p:sp>
        <p:nvSpPr>
          <p:cNvPr id="590" name="Google Shape;590;p42"/>
          <p:cNvSpPr txBox="1"/>
          <p:nvPr>
            <p:ph type="title"/>
          </p:nvPr>
        </p:nvSpPr>
        <p:spPr>
          <a:xfrm>
            <a:off x="508002" y="223498"/>
            <a:ext cx="56235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591" name="Google Shape;591;p42"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592" name="Google Shape;592;p42"/>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593" name="Google Shape;593;p4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43"/>
          <p:cNvPicPr preferRelativeResize="0"/>
          <p:nvPr/>
        </p:nvPicPr>
        <p:blipFill rotWithShape="1">
          <a:blip r:embed="rId3">
            <a:alphaModFix/>
          </a:blip>
          <a:srcRect b="0" l="0" r="0" t="0"/>
          <a:stretch/>
        </p:blipFill>
        <p:spPr>
          <a:xfrm>
            <a:off x="514017" y="1458422"/>
            <a:ext cx="120373" cy="120615"/>
          </a:xfrm>
          <a:prstGeom prst="rect">
            <a:avLst/>
          </a:prstGeom>
          <a:noFill/>
          <a:ln>
            <a:noFill/>
          </a:ln>
        </p:spPr>
      </p:pic>
      <p:pic>
        <p:nvPicPr>
          <p:cNvPr id="599" name="Google Shape;599;p43"/>
          <p:cNvPicPr preferRelativeResize="0"/>
          <p:nvPr/>
        </p:nvPicPr>
        <p:blipFill rotWithShape="1">
          <a:blip r:embed="rId4">
            <a:alphaModFix/>
          </a:blip>
          <a:srcRect b="0" l="0" r="0" t="0"/>
          <a:stretch/>
        </p:blipFill>
        <p:spPr>
          <a:xfrm>
            <a:off x="514017" y="2482102"/>
            <a:ext cx="120373" cy="120610"/>
          </a:xfrm>
          <a:prstGeom prst="rect">
            <a:avLst/>
          </a:prstGeom>
          <a:noFill/>
          <a:ln>
            <a:noFill/>
          </a:ln>
        </p:spPr>
      </p:pic>
      <p:sp>
        <p:nvSpPr>
          <p:cNvPr id="600" name="Google Shape;600;p43"/>
          <p:cNvSpPr txBox="1"/>
          <p:nvPr/>
        </p:nvSpPr>
        <p:spPr>
          <a:xfrm>
            <a:off x="508000" y="1173550"/>
            <a:ext cx="5219400" cy="2076300"/>
          </a:xfrm>
          <a:prstGeom prst="rect">
            <a:avLst/>
          </a:prstGeom>
          <a:noFill/>
          <a:ln>
            <a:noFill/>
          </a:ln>
        </p:spPr>
        <p:txBody>
          <a:bodyPr anchorCtr="0" anchor="t" bIns="0" lIns="0" spcFirstLastPara="1" rIns="0" wrap="square" tIns="6350">
            <a:spAutoFit/>
          </a:bodyPr>
          <a:lstStyle/>
          <a:p>
            <a:pPr indent="0" lvl="0" marL="190500" marR="0" rtl="0" algn="l">
              <a:lnSpc>
                <a:spcPct val="101800"/>
              </a:lnSpc>
              <a:spcBef>
                <a:spcPts val="800"/>
              </a:spcBef>
              <a:spcAft>
                <a:spcPts val="0"/>
              </a:spcAft>
              <a:buNone/>
            </a:pPr>
            <a:r>
              <a:t/>
            </a:r>
            <a:endParaRPr sz="1000">
              <a:solidFill>
                <a:schemeClr val="dk1"/>
              </a:solidFill>
              <a:latin typeface="Montserrat"/>
              <a:ea typeface="Montserrat"/>
              <a:cs typeface="Montserrat"/>
              <a:sym typeface="Montserrat"/>
            </a:endParaRPr>
          </a:p>
          <a:p>
            <a:pPr indent="0" lvl="0" marL="190500" marR="38100" rtl="0" algn="l">
              <a:lnSpc>
                <a:spcPct val="101800"/>
              </a:lnSpc>
              <a:spcBef>
                <a:spcPts val="800"/>
              </a:spcBef>
              <a:spcAft>
                <a:spcPts val="0"/>
              </a:spcAft>
              <a:buNone/>
            </a:pPr>
            <a:r>
              <a:rPr b="1" lang="en" sz="1000">
                <a:solidFill>
                  <a:srgbClr val="57585B"/>
                </a:solidFill>
                <a:latin typeface="Montserrat"/>
                <a:ea typeface="Montserrat"/>
                <a:cs typeface="Montserrat"/>
                <a:sym typeface="Montserrat"/>
              </a:rPr>
              <a:t>The Central Bank: </a:t>
            </a:r>
            <a:r>
              <a:rPr lang="en" sz="1000">
                <a:solidFill>
                  <a:srgbClr val="57585B"/>
                </a:solidFill>
                <a:latin typeface="Montserrat"/>
                <a:ea typeface="Montserrat"/>
                <a:cs typeface="Montserrat"/>
                <a:sym typeface="Montserrat"/>
              </a:rPr>
              <a:t>The central bank is the one pulling the strings, supposedly co</a:t>
            </a:r>
            <a:r>
              <a:rPr lang="en" sz="1000">
                <a:solidFill>
                  <a:srgbClr val="57585B"/>
                </a:solidFill>
                <a:latin typeface="Montserrat"/>
                <a:ea typeface="Montserrat"/>
                <a:cs typeface="Montserrat"/>
                <a:sym typeface="Montserrat"/>
              </a:rPr>
              <a:t>ntrolling the growth of the money supply.  But here's the trick—the central bank is also subject to the government's laws, serving the government's interests. It's like a  puppeteer being controlled by another puppeteer. The central bank might seem like the one in charge, but it's indirectly  serving the government's wishes to print money out of thin air when they need it.</a:t>
            </a:r>
            <a:endParaRPr sz="1000">
              <a:solidFill>
                <a:schemeClr val="dk1"/>
              </a:solidFill>
              <a:latin typeface="Montserrat"/>
              <a:ea typeface="Montserrat"/>
              <a:cs typeface="Montserrat"/>
              <a:sym typeface="Montserrat"/>
            </a:endParaRPr>
          </a:p>
          <a:p>
            <a:pPr indent="0" lvl="0" marL="190500" marR="76200" rtl="0" algn="l">
              <a:lnSpc>
                <a:spcPct val="101800"/>
              </a:lnSpc>
              <a:spcBef>
                <a:spcPts val="700"/>
              </a:spcBef>
              <a:spcAft>
                <a:spcPts val="0"/>
              </a:spcAft>
              <a:buNone/>
            </a:pPr>
            <a:r>
              <a:rPr b="1" lang="en" sz="1000">
                <a:solidFill>
                  <a:srgbClr val="57585B"/>
                </a:solidFill>
                <a:latin typeface="Montserrat"/>
                <a:ea typeface="Montserrat"/>
                <a:cs typeface="Montserrat"/>
                <a:sym typeface="Montserrat"/>
              </a:rPr>
              <a:t>How they beneﬁt: </a:t>
            </a:r>
            <a:r>
              <a:rPr lang="en" sz="1000">
                <a:solidFill>
                  <a:srgbClr val="57585B"/>
                </a:solidFill>
                <a:latin typeface="Montserrat"/>
                <a:ea typeface="Montserrat"/>
                <a:cs typeface="Montserrat"/>
                <a:sym typeface="Montserrat"/>
              </a:rPr>
              <a:t>These groups beneﬁt in various ways, creating a complex web of control. The government gets funds  without immediate consequences, wealthy individuals and banks make money eﬀortlessly, and the central bank keeps the  show running. Meanwhile, the rest of the population might feel the eﬀects, facing challenges as the system unfolds.</a:t>
            </a:r>
            <a:endParaRPr sz="1000">
              <a:solidFill>
                <a:schemeClr val="dk1"/>
              </a:solidFill>
              <a:latin typeface="Montserrat"/>
              <a:ea typeface="Montserrat"/>
              <a:cs typeface="Montserrat"/>
              <a:sym typeface="Montserrat"/>
            </a:endParaRPr>
          </a:p>
        </p:txBody>
      </p:sp>
      <p:sp>
        <p:nvSpPr>
          <p:cNvPr id="601" name="Google Shape;601;p43"/>
          <p:cNvSpPr txBox="1"/>
          <p:nvPr>
            <p:ph type="title"/>
          </p:nvPr>
        </p:nvSpPr>
        <p:spPr>
          <a:xfrm>
            <a:off x="508002" y="223498"/>
            <a:ext cx="56235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602" name="Google Shape;602;p43"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pic>
        <p:nvPicPr>
          <p:cNvPr id="603" name="Google Shape;603;p43"/>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604" name="Google Shape;604;p4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14</a:t>
            </a:r>
            <a:endParaRPr/>
          </a:p>
        </p:txBody>
      </p:sp>
      <p:pic>
        <p:nvPicPr>
          <p:cNvPr id="605" name="Google Shape;605;p43"/>
          <p:cNvPicPr preferRelativeResize="0"/>
          <p:nvPr/>
        </p:nvPicPr>
        <p:blipFill rotWithShape="1">
          <a:blip r:embed="rId7">
            <a:alphaModFix/>
          </a:blip>
          <a:srcRect b="0" l="0" r="0" t="0"/>
          <a:stretch/>
        </p:blipFill>
        <p:spPr>
          <a:xfrm>
            <a:off x="6356060" y="1173550"/>
            <a:ext cx="2258625" cy="34596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4"/>
          <p:cNvSpPr txBox="1"/>
          <p:nvPr/>
        </p:nvSpPr>
        <p:spPr>
          <a:xfrm>
            <a:off x="507998" y="1187850"/>
            <a:ext cx="8134500" cy="876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1000">
                <a:solidFill>
                  <a:srgbClr val="57585B"/>
                </a:solidFill>
                <a:latin typeface="Montserrat"/>
                <a:ea typeface="Montserrat"/>
                <a:cs typeface="Montserrat"/>
                <a:sym typeface="Montserrat"/>
              </a:rPr>
              <a:t>How They Beneﬁt: </a:t>
            </a:r>
            <a:r>
              <a:rPr lang="en" sz="1000">
                <a:solidFill>
                  <a:srgbClr val="57585B"/>
                </a:solidFill>
                <a:latin typeface="Montserrat"/>
                <a:ea typeface="Montserrat"/>
                <a:cs typeface="Montserrat"/>
                <a:sym typeface="Montserrat"/>
              </a:rPr>
              <a:t>These groups beneﬁt in various ways, creating a complex web  of control. The government gets funds without immediate consequences, wealthy  individuals and banks make money eﬀortlessly, and the central bank keeps the  show running. Meanwhile, the rest of the population might feel the eﬀects, facing  challenges as the system unfolds.</a:t>
            </a:r>
            <a:endParaRPr sz="1000">
              <a:solidFill>
                <a:schemeClr val="dk1"/>
              </a:solidFill>
              <a:latin typeface="Montserrat"/>
              <a:ea typeface="Montserrat"/>
              <a:cs typeface="Montserrat"/>
              <a:sym typeface="Montserrat"/>
            </a:endParaRPr>
          </a:p>
          <a:p>
            <a:pPr indent="0" lvl="0" marL="0" marR="0" rtl="0" algn="l">
              <a:lnSpc>
                <a:spcPct val="101800"/>
              </a:lnSpc>
              <a:spcBef>
                <a:spcPts val="700"/>
              </a:spcBef>
              <a:spcAft>
                <a:spcPts val="0"/>
              </a:spcAft>
              <a:buNone/>
            </a:pPr>
            <a:r>
              <a:rPr lang="en" sz="1000">
                <a:solidFill>
                  <a:srgbClr val="57585B"/>
                </a:solidFill>
                <a:latin typeface="Montserrat"/>
                <a:ea typeface="Montserrat"/>
                <a:cs typeface="Montserrat"/>
                <a:sym typeface="Montserrat"/>
              </a:rPr>
              <a:t>In the end, the ﬁat system's puppeteers create a show where a few beneﬁt greatly  but many are left wondering about the fairness of the ﬁnancial stage they ﬁnd  themselves on.</a:t>
            </a:r>
            <a:endParaRPr sz="1000">
              <a:solidFill>
                <a:schemeClr val="dk1"/>
              </a:solidFill>
              <a:latin typeface="Montserrat"/>
              <a:ea typeface="Montserrat"/>
              <a:cs typeface="Montserrat"/>
              <a:sym typeface="Montserrat"/>
            </a:endParaRPr>
          </a:p>
        </p:txBody>
      </p:sp>
      <p:grpSp>
        <p:nvGrpSpPr>
          <p:cNvPr id="611" name="Google Shape;611;p44"/>
          <p:cNvGrpSpPr/>
          <p:nvPr/>
        </p:nvGrpSpPr>
        <p:grpSpPr>
          <a:xfrm>
            <a:off x="513661" y="2569704"/>
            <a:ext cx="7818126" cy="1975378"/>
            <a:chOff x="1129588" y="5650176"/>
            <a:chExt cx="8605532" cy="4343400"/>
          </a:xfrm>
        </p:grpSpPr>
        <p:pic>
          <p:nvPicPr>
            <p:cNvPr id="612" name="Google Shape;612;p44"/>
            <p:cNvPicPr preferRelativeResize="0"/>
            <p:nvPr/>
          </p:nvPicPr>
          <p:blipFill rotWithShape="1">
            <a:blip r:embed="rId3">
              <a:alphaModFix/>
            </a:blip>
            <a:srcRect b="0" l="0" r="0" t="0"/>
            <a:stretch/>
          </p:blipFill>
          <p:spPr>
            <a:xfrm>
              <a:off x="1129588" y="5650183"/>
              <a:ext cx="8605499" cy="4343133"/>
            </a:xfrm>
            <a:prstGeom prst="rect">
              <a:avLst/>
            </a:prstGeom>
            <a:noFill/>
            <a:ln>
              <a:noFill/>
            </a:ln>
          </p:spPr>
        </p:pic>
        <p:sp>
          <p:nvSpPr>
            <p:cNvPr id="613" name="Google Shape;613;p44"/>
            <p:cNvSpPr/>
            <p:nvPr/>
          </p:nvSpPr>
          <p:spPr>
            <a:xfrm>
              <a:off x="1129600" y="5650176"/>
              <a:ext cx="8605520" cy="4343400"/>
            </a:xfrm>
            <a:custGeom>
              <a:rect b="b" l="l" r="r" t="t"/>
              <a:pathLst>
                <a:path extrusionOk="0" h="4343400" w="8605520">
                  <a:moveTo>
                    <a:pt x="8500777" y="4343145"/>
                  </a:moveTo>
                  <a:lnTo>
                    <a:pt x="104708" y="4343145"/>
                  </a:lnTo>
                  <a:lnTo>
                    <a:pt x="63950" y="4334916"/>
                  </a:lnTo>
                  <a:lnTo>
                    <a:pt x="30667" y="4312477"/>
                  </a:lnTo>
                  <a:lnTo>
                    <a:pt x="8228" y="4279194"/>
                  </a:lnTo>
                  <a:lnTo>
                    <a:pt x="0" y="4238436"/>
                  </a:lnTo>
                  <a:lnTo>
                    <a:pt x="0" y="104708"/>
                  </a:lnTo>
                  <a:lnTo>
                    <a:pt x="8228" y="63955"/>
                  </a:lnTo>
                  <a:lnTo>
                    <a:pt x="30667" y="30671"/>
                  </a:lnTo>
                  <a:lnTo>
                    <a:pt x="63950" y="8229"/>
                  </a:lnTo>
                  <a:lnTo>
                    <a:pt x="104708" y="0"/>
                  </a:lnTo>
                  <a:lnTo>
                    <a:pt x="8500777" y="0"/>
                  </a:lnTo>
                  <a:lnTo>
                    <a:pt x="8541535" y="8229"/>
                  </a:lnTo>
                  <a:lnTo>
                    <a:pt x="8574818" y="30671"/>
                  </a:lnTo>
                  <a:lnTo>
                    <a:pt x="8597258" y="63955"/>
                  </a:lnTo>
                  <a:lnTo>
                    <a:pt x="8605486" y="104708"/>
                  </a:lnTo>
                  <a:lnTo>
                    <a:pt x="8605486" y="4238436"/>
                  </a:lnTo>
                  <a:lnTo>
                    <a:pt x="8597258" y="4279194"/>
                  </a:lnTo>
                  <a:lnTo>
                    <a:pt x="8574818" y="4312477"/>
                  </a:lnTo>
                  <a:lnTo>
                    <a:pt x="8541535" y="4334916"/>
                  </a:lnTo>
                  <a:lnTo>
                    <a:pt x="8500777" y="4343145"/>
                  </a:lnTo>
                  <a:close/>
                </a:path>
              </a:pathLst>
            </a:custGeom>
            <a:noFill/>
            <a:ln cap="flat" cmpd="sng" w="47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sp>
        <p:nvSpPr>
          <p:cNvPr id="614" name="Google Shape;614;p44"/>
          <p:cNvSpPr txBox="1"/>
          <p:nvPr/>
        </p:nvSpPr>
        <p:spPr>
          <a:xfrm>
            <a:off x="701650" y="2609875"/>
            <a:ext cx="7383900" cy="1851900"/>
          </a:xfrm>
          <a:prstGeom prst="rect">
            <a:avLst/>
          </a:prstGeom>
          <a:noFill/>
          <a:ln>
            <a:noFill/>
          </a:ln>
        </p:spPr>
        <p:txBody>
          <a:bodyPr anchorCtr="0" anchor="t" bIns="0" lIns="0" spcFirstLastPara="1" rIns="0" wrap="square" tIns="74500">
            <a:spAutoFit/>
          </a:bodyPr>
          <a:lstStyle/>
          <a:p>
            <a:pPr indent="0" lvl="0" marL="0" marR="0" rtl="0" algn="l">
              <a:lnSpc>
                <a:spcPct val="100000"/>
              </a:lnSpc>
              <a:spcBef>
                <a:spcPts val="0"/>
              </a:spcBef>
              <a:spcAft>
                <a:spcPts val="0"/>
              </a:spcAft>
              <a:buNone/>
            </a:pPr>
            <a:r>
              <a:rPr b="1" lang="en" sz="1000">
                <a:solidFill>
                  <a:srgbClr val="57585B"/>
                </a:solidFill>
                <a:latin typeface="Montserrat"/>
                <a:ea typeface="Montserrat"/>
                <a:cs typeface="Montserrat"/>
                <a:sym typeface="Montserrat"/>
              </a:rPr>
              <a:t>The role of Central Banks</a:t>
            </a:r>
            <a:endParaRPr sz="1000">
              <a:solidFill>
                <a:schemeClr val="dk1"/>
              </a:solidFill>
              <a:latin typeface="Montserrat"/>
              <a:ea typeface="Montserrat"/>
              <a:cs typeface="Montserrat"/>
              <a:sym typeface="Montserrat"/>
            </a:endParaRPr>
          </a:p>
          <a:p>
            <a:pPr indent="0" lvl="0" marL="0" marR="88900" rtl="0" algn="l">
              <a:lnSpc>
                <a:spcPct val="101800"/>
              </a:lnSpc>
              <a:spcBef>
                <a:spcPts val="500"/>
              </a:spcBef>
              <a:spcAft>
                <a:spcPts val="0"/>
              </a:spcAft>
              <a:buNone/>
            </a:pPr>
            <a:r>
              <a:rPr lang="en" sz="1000">
                <a:solidFill>
                  <a:srgbClr val="57585B"/>
                </a:solidFill>
                <a:latin typeface="Montserrat"/>
                <a:ea typeface="Montserrat"/>
                <a:cs typeface="Montserrat"/>
                <a:sym typeface="Montserrat"/>
              </a:rPr>
              <a:t>Central banks quietly shape how an economy works. Their oﬃcial job is to  ensure stability, integrity, and “keep things stable”, but their methods reveal a  more mysterious side.</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Central banks work closely with governments, and pull the strings of monetary  policy, controlling the money supply with tools like interest rates. In times of  crisis, they print money out of thin air and inject it into the economy through  commercial banks, making it seem like everything is okay.</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They don’t just watch over things; central banks regulate commercial banks, set  the rules of the game, and step in to help when banks are in trouble (acting as  lenders of last resort). This web of control, while appearing protective, makes  the economy and banks even more dependent on them.</a:t>
            </a:r>
            <a:endParaRPr sz="1000">
              <a:solidFill>
                <a:schemeClr val="dk1"/>
              </a:solidFill>
              <a:latin typeface="Montserrat"/>
              <a:ea typeface="Montserrat"/>
              <a:cs typeface="Montserrat"/>
              <a:sym typeface="Montserrat"/>
            </a:endParaRPr>
          </a:p>
        </p:txBody>
      </p:sp>
      <p:sp>
        <p:nvSpPr>
          <p:cNvPr id="615" name="Google Shape;615;p44"/>
          <p:cNvSpPr txBox="1"/>
          <p:nvPr>
            <p:ph type="title"/>
          </p:nvPr>
        </p:nvSpPr>
        <p:spPr>
          <a:xfrm>
            <a:off x="508001" y="223498"/>
            <a:ext cx="59325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616" name="Google Shape;616;p44"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617" name="Google Shape;617;p44"/>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618" name="Google Shape;618;p4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5"/>
          <p:cNvSpPr txBox="1"/>
          <p:nvPr>
            <p:ph idx="2" type="body"/>
          </p:nvPr>
        </p:nvSpPr>
        <p:spPr>
          <a:xfrm>
            <a:off x="508006" y="1173575"/>
            <a:ext cx="8109000" cy="2746200"/>
          </a:xfrm>
          <a:prstGeom prst="rect">
            <a:avLst/>
          </a:prstGeom>
          <a:noFill/>
          <a:ln>
            <a:noFill/>
          </a:ln>
        </p:spPr>
        <p:txBody>
          <a:bodyPr anchorCtr="0" anchor="t" bIns="0" lIns="0" spcFirstLastPara="1" rIns="0" wrap="square" tIns="5475">
            <a:spAutoFit/>
          </a:bodyPr>
          <a:lstStyle/>
          <a:p>
            <a:pPr indent="0" lvl="0" marL="0" marR="546100" rtl="0" algn="l">
              <a:lnSpc>
                <a:spcPct val="100400"/>
              </a:lnSpc>
              <a:spcBef>
                <a:spcPts val="0"/>
              </a:spcBef>
              <a:spcAft>
                <a:spcPts val="0"/>
              </a:spcAft>
              <a:buNone/>
            </a:pPr>
            <a:r>
              <a:rPr lang="en">
                <a:latin typeface="Montserrat"/>
                <a:ea typeface="Montserrat"/>
                <a:cs typeface="Montserrat"/>
                <a:sym typeface="Montserrat"/>
              </a:rPr>
              <a:t>Central Bank Digital Currencies:  </a:t>
            </a:r>
            <a:r>
              <a:rPr i="1" lang="en">
                <a:latin typeface="Montserrat"/>
                <a:ea typeface="Montserrat"/>
                <a:cs typeface="Montserrat"/>
                <a:sym typeface="Montserrat"/>
              </a:rPr>
              <a:t>The Future of Fiat Money</a:t>
            </a:r>
            <a:endParaRPr>
              <a:latin typeface="Montserrat"/>
              <a:ea typeface="Montserrat"/>
              <a:cs typeface="Montserrat"/>
              <a:sym typeface="Montserrat"/>
            </a:endParaRPr>
          </a:p>
          <a:p>
            <a:pPr indent="0" lvl="0" marL="0" marR="0" rtl="0" algn="l">
              <a:lnSpc>
                <a:spcPct val="101800"/>
              </a:lnSpc>
              <a:spcBef>
                <a:spcPts val="1200"/>
              </a:spcBef>
              <a:spcAft>
                <a:spcPts val="0"/>
              </a:spcAft>
              <a:buNone/>
            </a:pPr>
            <a:r>
              <a:rPr b="0" i="0" lang="en" sz="1000">
                <a:solidFill>
                  <a:srgbClr val="57585B"/>
                </a:solidFill>
                <a:latin typeface="Montserrat"/>
                <a:ea typeface="Montserrat"/>
                <a:cs typeface="Montserrat"/>
                <a:sym typeface="Montserrat"/>
              </a:rPr>
              <a:t>Central Bank Digital Currencies (CBDCs) are the next step of ﬁat currencies. Rather than a combination of physical bills, coins, and digital payments, CBDCs are fully digital  forms of ﬁat currencies issued by governments and controlled by central banks.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101600" rtl="0" algn="l">
              <a:lnSpc>
                <a:spcPct val="101800"/>
              </a:lnSpc>
              <a:spcBef>
                <a:spcPts val="0"/>
              </a:spcBef>
              <a:spcAft>
                <a:spcPts val="0"/>
              </a:spcAft>
              <a:buNone/>
            </a:pPr>
            <a:r>
              <a:rPr b="0" i="0" lang="en" sz="1000">
                <a:solidFill>
                  <a:srgbClr val="57585B"/>
                </a:solidFill>
                <a:latin typeface="Montserrat"/>
                <a:ea typeface="Montserrat"/>
                <a:cs typeface="Montserrat"/>
                <a:sym typeface="Montserrat"/>
              </a:rPr>
              <a:t>Imagine the currency you use every day but without any physical presence — no  coins to jingle in your pocket or bills to fold. What sets CBDCs apart is the  heightened level of control and monitoring they oﬀer to governments and central  banks. With CBDCs, authorities gain unprecedented visibility into ﬁnancial  transactions, making it easier to track and regulate the ﬂow of money.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50800" rtl="0" algn="l">
              <a:lnSpc>
                <a:spcPct val="101800"/>
              </a:lnSpc>
              <a:spcBef>
                <a:spcPts val="0"/>
              </a:spcBef>
              <a:spcAft>
                <a:spcPts val="0"/>
              </a:spcAft>
              <a:buNone/>
            </a:pPr>
            <a:r>
              <a:rPr b="0" i="0" lang="en" sz="1000">
                <a:solidFill>
                  <a:srgbClr val="57585B"/>
                </a:solidFill>
                <a:latin typeface="Montserrat"/>
                <a:ea typeface="Montserrat"/>
                <a:cs typeface="Montserrat"/>
                <a:sym typeface="Montserrat"/>
              </a:rPr>
              <a:t>Governments and central banks can readily adjust the form and supply of CBDCs,  manipulate interest rates, and deploy monetary and ﬁscal policy tools with greater  precision. In essence, CBDCs provide a more eﬃcient means for authorities to  inﬂuence and manage their ﬁat currency.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marR="50800" rtl="0" algn="l">
              <a:lnSpc>
                <a:spcPct val="101800"/>
              </a:lnSpc>
              <a:spcBef>
                <a:spcPts val="0"/>
              </a:spcBef>
              <a:spcAft>
                <a:spcPts val="0"/>
              </a:spcAft>
              <a:buNone/>
            </a:pPr>
            <a:r>
              <a:rPr b="0" i="0" lang="en" sz="1000">
                <a:solidFill>
                  <a:srgbClr val="57585B"/>
                </a:solidFill>
                <a:latin typeface="Montserrat"/>
                <a:ea typeface="Montserrat"/>
                <a:cs typeface="Montserrat"/>
                <a:sym typeface="Montserrat"/>
              </a:rPr>
              <a:t>While CBDCs seem to be the future of ﬁat money, the world's current monetary system  already operates on a pure ﬁat standard. Fiat currencies are no longer tied to gold,  resulting in a signiﬁcant expansion of the monetary supply without any real  restriction.</a:t>
            </a:r>
            <a:endParaRPr sz="1000">
              <a:latin typeface="Montserrat"/>
              <a:ea typeface="Montserrat"/>
              <a:cs typeface="Montserrat"/>
              <a:sym typeface="Montserrat"/>
            </a:endParaRPr>
          </a:p>
        </p:txBody>
      </p:sp>
      <p:sp>
        <p:nvSpPr>
          <p:cNvPr id="624" name="Google Shape;624;p45"/>
          <p:cNvSpPr txBox="1"/>
          <p:nvPr>
            <p:ph type="title"/>
          </p:nvPr>
        </p:nvSpPr>
        <p:spPr>
          <a:xfrm>
            <a:off x="508002" y="223498"/>
            <a:ext cx="57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625" name="Google Shape;625;p45" title="Bitkwa-Logo-New.png"/>
          <p:cNvPicPr preferRelativeResize="0"/>
          <p:nvPr/>
        </p:nvPicPr>
        <p:blipFill>
          <a:blip r:embed="rId3">
            <a:alphaModFix/>
          </a:blip>
          <a:stretch>
            <a:fillRect/>
          </a:stretch>
        </p:blipFill>
        <p:spPr>
          <a:xfrm>
            <a:off x="6837267" y="223499"/>
            <a:ext cx="1054499" cy="431675"/>
          </a:xfrm>
          <a:prstGeom prst="rect">
            <a:avLst/>
          </a:prstGeom>
          <a:noFill/>
          <a:ln>
            <a:noFill/>
          </a:ln>
        </p:spPr>
      </p:pic>
      <p:pic>
        <p:nvPicPr>
          <p:cNvPr id="626" name="Google Shape;626;p45"/>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sp>
        <p:nvSpPr>
          <p:cNvPr id="627" name="Google Shape;627;p4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3">
            <a:alphaModFix/>
          </a:blip>
          <a:srcRect b="0" l="0" r="0" t="0"/>
          <a:stretch/>
        </p:blipFill>
        <p:spPr>
          <a:xfrm>
            <a:off x="0" y="0"/>
            <a:ext cx="9143357" cy="5143139"/>
          </a:xfrm>
          <a:prstGeom prst="rect">
            <a:avLst/>
          </a:prstGeom>
          <a:noFill/>
          <a:ln>
            <a:noFill/>
          </a:ln>
        </p:spPr>
      </p:pic>
      <p:sp>
        <p:nvSpPr>
          <p:cNvPr id="182" name="Google Shape;182;p28"/>
          <p:cNvSpPr txBox="1"/>
          <p:nvPr>
            <p:ph type="title"/>
          </p:nvPr>
        </p:nvSpPr>
        <p:spPr>
          <a:xfrm>
            <a:off x="1075051" y="1823254"/>
            <a:ext cx="6993900" cy="14970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0"/>
              </a:spcBef>
              <a:spcAft>
                <a:spcPts val="0"/>
              </a:spcAft>
              <a:buNone/>
            </a:pPr>
            <a:r>
              <a:rPr b="0" lang="en" sz="2600">
                <a:latin typeface="Montserrat Light"/>
                <a:ea typeface="Montserrat Light"/>
                <a:cs typeface="Montserrat Light"/>
                <a:sym typeface="Montserrat Light"/>
              </a:rPr>
              <a:t>Chapter #2</a:t>
            </a:r>
            <a:endParaRPr b="0" sz="2600">
              <a:latin typeface="Montserrat Light"/>
              <a:ea typeface="Montserrat Light"/>
              <a:cs typeface="Montserrat Light"/>
              <a:sym typeface="Montserrat Light"/>
            </a:endParaRPr>
          </a:p>
          <a:p>
            <a:pPr indent="0" lvl="0" marL="0" rtl="0" algn="ctr">
              <a:lnSpc>
                <a:spcPct val="100000"/>
              </a:lnSpc>
              <a:spcBef>
                <a:spcPts val="1000"/>
              </a:spcBef>
              <a:spcAft>
                <a:spcPts val="0"/>
              </a:spcAft>
              <a:buNone/>
            </a:pPr>
            <a:r>
              <a:rPr lang="en" sz="4300">
                <a:latin typeface="Montserrat"/>
                <a:ea typeface="Montserrat"/>
                <a:cs typeface="Montserrat"/>
                <a:sym typeface="Montserrat"/>
              </a:rPr>
              <a:t>FIAT MONEY</a:t>
            </a:r>
            <a:endParaRPr sz="4300">
              <a:latin typeface="Montserrat"/>
              <a:ea typeface="Montserrat"/>
              <a:cs typeface="Montserrat"/>
              <a:sym typeface="Montserrat"/>
            </a:endParaRPr>
          </a:p>
          <a:p>
            <a:pPr indent="0" lvl="0" marL="0" rtl="0" algn="ctr">
              <a:spcBef>
                <a:spcPts val="0"/>
              </a:spcBef>
              <a:spcAft>
                <a:spcPts val="0"/>
              </a:spcAft>
              <a:buSzPts val="1100"/>
              <a:buNone/>
            </a:pPr>
            <a:r>
              <a:rPr b="0" lang="en" sz="1800">
                <a:latin typeface="Montserrat"/>
                <a:ea typeface="Montserrat"/>
                <a:cs typeface="Montserrat"/>
                <a:sym typeface="Montserrat"/>
              </a:rPr>
              <a:t>Its Problems, and the Search for Solutions</a:t>
            </a:r>
            <a:endParaRPr b="0" sz="1800">
              <a:latin typeface="Montserrat"/>
              <a:ea typeface="Montserrat"/>
              <a:cs typeface="Montserrat"/>
              <a:sym typeface="Montserrat"/>
            </a:endParaRPr>
          </a:p>
        </p:txBody>
      </p:sp>
      <p:grpSp>
        <p:nvGrpSpPr>
          <p:cNvPr id="183" name="Google Shape;183;p28"/>
          <p:cNvGrpSpPr/>
          <p:nvPr/>
        </p:nvGrpSpPr>
        <p:grpSpPr>
          <a:xfrm>
            <a:off x="0" y="0"/>
            <a:ext cx="9143611" cy="5143414"/>
            <a:chOff x="0" y="0"/>
            <a:chExt cx="20104685" cy="11309178"/>
          </a:xfrm>
        </p:grpSpPr>
        <p:pic>
          <p:nvPicPr>
            <p:cNvPr id="184" name="Google Shape;184;p28"/>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85" name="Google Shape;185;p28"/>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6" name="Google Shape;186;p28"/>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87" name="Google Shape;187;p28"/>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8" name="Google Shape;188;p28"/>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89" name="Google Shape;189;p28"/>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90" name="Google Shape;190;p28"/>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91" name="Google Shape;191;p28"/>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92" name="Google Shape;192;p28"/>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93" name="Google Shape;193;p28"/>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94" name="Google Shape;194;p28"/>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95" name="Google Shape;195;p28"/>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96" name="Google Shape;196;p28"/>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97" name="Google Shape;197;p28"/>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98" name="Google Shape;198;p28"/>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99" name="Google Shape;199;p28"/>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00" name="Google Shape;200;p28"/>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1" name="Google Shape;201;p28"/>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02" name="Google Shape;202;p28"/>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03" name="Google Shape;203;p28"/>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04" name="Google Shape;204;p28"/>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05" name="Google Shape;205;p28"/>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6" name="Google Shape;206;p28"/>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07" name="Google Shape;207;p28"/>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8" name="Google Shape;208;p28"/>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209" name="Google Shape;209;p28"/>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0" name="Google Shape;210;p28"/>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11" name="Google Shape;211;p28"/>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212" name="Google Shape;212;p28"/>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213" name="Google Shape;213;p28"/>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4" name="Google Shape;214;p28"/>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15" name="Google Shape;215;p28"/>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6" name="Google Shape;216;p28"/>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17" name="Google Shape;217;p28"/>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18" name="Google Shape;218;p28"/>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219" name="Google Shape;219;p28"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1" name="Shape 631"/>
        <p:cNvGrpSpPr/>
        <p:nvPr/>
      </p:nvGrpSpPr>
      <p:grpSpPr>
        <a:xfrm>
          <a:off x="0" y="0"/>
          <a:ext cx="0" cy="0"/>
          <a:chOff x="0" y="0"/>
          <a:chExt cx="0" cy="0"/>
        </a:xfrm>
      </p:grpSpPr>
      <p:pic>
        <p:nvPicPr>
          <p:cNvPr id="632" name="Google Shape;632;p46"/>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633" name="Google Shape;633;p46"/>
          <p:cNvGrpSpPr/>
          <p:nvPr/>
        </p:nvGrpSpPr>
        <p:grpSpPr>
          <a:xfrm>
            <a:off x="0" y="0"/>
            <a:ext cx="9143611" cy="5143414"/>
            <a:chOff x="0" y="0"/>
            <a:chExt cx="20104685" cy="11309178"/>
          </a:xfrm>
        </p:grpSpPr>
        <p:pic>
          <p:nvPicPr>
            <p:cNvPr id="634" name="Google Shape;634;p46"/>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635" name="Google Shape;635;p46"/>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36" name="Google Shape;636;p46"/>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637" name="Google Shape;637;p46"/>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38" name="Google Shape;638;p46"/>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639" name="Google Shape;639;p46"/>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640" name="Google Shape;640;p46"/>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641" name="Google Shape;641;p46"/>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642" name="Google Shape;642;p46"/>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643" name="Google Shape;643;p46"/>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644" name="Google Shape;644;p46"/>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45" name="Google Shape;645;p46"/>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646" name="Google Shape;646;p46"/>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47" name="Google Shape;647;p46"/>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648" name="Google Shape;648;p46"/>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649" name="Google Shape;649;p46"/>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650" name="Google Shape;650;p46"/>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51" name="Google Shape;651;p46"/>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652" name="Google Shape;652;p46"/>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653" name="Google Shape;653;p46"/>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654" name="Google Shape;654;p46"/>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655" name="Google Shape;655;p46"/>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56" name="Google Shape;656;p46"/>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657" name="Google Shape;657;p46"/>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58" name="Google Shape;658;p46"/>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659" name="Google Shape;659;p46"/>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60" name="Google Shape;660;p46"/>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661" name="Google Shape;661;p46"/>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662" name="Google Shape;662;p46"/>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663" name="Google Shape;663;p46"/>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64" name="Google Shape;664;p46"/>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665" name="Google Shape;665;p46"/>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66" name="Google Shape;666;p46"/>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667" name="Google Shape;667;p46"/>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668" name="Google Shape;668;p46"/>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669" name="Google Shape;669;p46"/>
          <p:cNvSpPr txBox="1"/>
          <p:nvPr>
            <p:ph type="title"/>
          </p:nvPr>
        </p:nvSpPr>
        <p:spPr>
          <a:xfrm>
            <a:off x="1488901" y="2295288"/>
            <a:ext cx="6166200" cy="1076100"/>
          </a:xfrm>
          <a:prstGeom prst="rect">
            <a:avLst/>
          </a:prstGeom>
          <a:noFill/>
          <a:ln>
            <a:noFill/>
          </a:ln>
        </p:spPr>
        <p:txBody>
          <a:bodyPr anchorCtr="0" anchor="t" bIns="0" lIns="0" spcFirstLastPara="1" rIns="0" wrap="square" tIns="29175">
            <a:spAutoFit/>
          </a:bodyPr>
          <a:lstStyle/>
          <a:p>
            <a:pPr indent="0" lvl="0" marL="0" rtl="0" algn="ctr">
              <a:spcBef>
                <a:spcPts val="0"/>
              </a:spcBef>
              <a:spcAft>
                <a:spcPts val="0"/>
              </a:spcAft>
              <a:buNone/>
            </a:pPr>
            <a:r>
              <a:rPr lang="en" sz="3400"/>
              <a:t>How Problems Lead to Solutions</a:t>
            </a:r>
            <a:endParaRPr sz="3400">
              <a:latin typeface="Montserrat"/>
              <a:ea typeface="Montserrat"/>
              <a:cs typeface="Montserrat"/>
              <a:sym typeface="Montserrat"/>
            </a:endParaRPr>
          </a:p>
        </p:txBody>
      </p:sp>
      <p:pic>
        <p:nvPicPr>
          <p:cNvPr id="670" name="Google Shape;670;p46"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4" name="Shape 674"/>
        <p:cNvGrpSpPr/>
        <p:nvPr/>
      </p:nvGrpSpPr>
      <p:grpSpPr>
        <a:xfrm>
          <a:off x="0" y="0"/>
          <a:ext cx="0" cy="0"/>
          <a:chOff x="0" y="0"/>
          <a:chExt cx="0" cy="0"/>
        </a:xfrm>
      </p:grpSpPr>
      <p:sp>
        <p:nvSpPr>
          <p:cNvPr id="675" name="Google Shape;675;p47"/>
          <p:cNvSpPr txBox="1"/>
          <p:nvPr/>
        </p:nvSpPr>
        <p:spPr>
          <a:xfrm>
            <a:off x="520098" y="3866450"/>
            <a:ext cx="8121900" cy="786300"/>
          </a:xfrm>
          <a:prstGeom prst="rect">
            <a:avLst/>
          </a:prstGeom>
          <a:noFill/>
          <a:ln>
            <a:noFill/>
          </a:ln>
        </p:spPr>
        <p:txBody>
          <a:bodyPr anchorCtr="0" anchor="t" bIns="0" lIns="0" spcFirstLastPara="1" rIns="0" wrap="square" tIns="5475">
            <a:spAutoFit/>
          </a:bodyPr>
          <a:lstStyle/>
          <a:p>
            <a:pPr indent="0" lvl="0" marL="1270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Know that ﬁnancial world relies on a system that might not be as strong as it seems. The ﬁat system, held up by constant additions of paper money, seems to beneﬁt a few more than many. This chapter uncovers what the ﬁat system means for regular people and society. Finally, we explore the story of a group of individuals who noticed these problems and quietly worked to ﬁnd a solution that could change the future of human society</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p:txBody>
      </p:sp>
      <p:pic>
        <p:nvPicPr>
          <p:cNvPr id="676" name="Google Shape;676;p47"/>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677" name="Google Shape;677;p47"/>
          <p:cNvSpPr txBox="1"/>
          <p:nvPr>
            <p:ph type="title"/>
          </p:nvPr>
        </p:nvSpPr>
        <p:spPr>
          <a:xfrm>
            <a:off x="508000" y="223500"/>
            <a:ext cx="5172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678" name="Google Shape;678;p47"/>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679" name="Google Shape;679;p47"/>
          <p:cNvPicPr preferRelativeResize="0"/>
          <p:nvPr/>
        </p:nvPicPr>
        <p:blipFill rotWithShape="1">
          <a:blip r:embed="rId5">
            <a:alphaModFix/>
          </a:blip>
          <a:srcRect b="0" l="0" r="0" t="0"/>
          <a:stretch/>
        </p:blipFill>
        <p:spPr>
          <a:xfrm>
            <a:off x="520095" y="1552356"/>
            <a:ext cx="6638027" cy="1955445"/>
          </a:xfrm>
          <a:prstGeom prst="rect">
            <a:avLst/>
          </a:prstGeom>
          <a:noFill/>
          <a:ln>
            <a:noFill/>
          </a:ln>
        </p:spPr>
      </p:pic>
      <p:sp>
        <p:nvSpPr>
          <p:cNvPr id="680" name="Google Shape;680;p47"/>
          <p:cNvSpPr txBox="1"/>
          <p:nvPr/>
        </p:nvSpPr>
        <p:spPr>
          <a:xfrm>
            <a:off x="1000977" y="1889838"/>
            <a:ext cx="5649300" cy="1473300"/>
          </a:xfrm>
          <a:prstGeom prst="rect">
            <a:avLst/>
          </a:prstGeom>
          <a:noFill/>
          <a:ln>
            <a:noFill/>
          </a:ln>
        </p:spPr>
        <p:txBody>
          <a:bodyPr anchorCtr="0" anchor="t" bIns="0" lIns="0" spcFirstLastPara="1" rIns="0" wrap="square" tIns="9250">
            <a:spAutoFit/>
          </a:bodyPr>
          <a:lstStyle/>
          <a:p>
            <a:pPr indent="21445" lvl="0" marL="0" marR="0" rtl="0" algn="ctr">
              <a:lnSpc>
                <a:spcPct val="101800"/>
              </a:lnSpc>
              <a:spcBef>
                <a:spcPts val="0"/>
              </a:spcBef>
              <a:spcAft>
                <a:spcPts val="0"/>
              </a:spcAft>
              <a:buNone/>
            </a:pPr>
            <a:r>
              <a:rPr lang="en">
                <a:solidFill>
                  <a:srgbClr val="FFFFFF"/>
                </a:solidFill>
                <a:latin typeface="Montserrat"/>
                <a:ea typeface="Montserrat"/>
                <a:cs typeface="Montserrat"/>
                <a:sym typeface="Montserrat"/>
              </a:rPr>
              <a:t>Whoever controls the volume of money in our country is absolute master of all industry and commerce... when you realize that the entire system is very easily controlled, one way or another, by a few powerful men at the top, you will not have to be told how periods of inﬂation and depression originate.</a:t>
            </a:r>
            <a:endParaRPr>
              <a:latin typeface="Montserrat"/>
              <a:ea typeface="Montserrat"/>
              <a:cs typeface="Montserrat"/>
              <a:sym typeface="Montserrat"/>
            </a:endParaRPr>
          </a:p>
          <a:p>
            <a:pPr indent="0" lvl="0" marL="21445" rtl="0" algn="ctr">
              <a:lnSpc>
                <a:spcPct val="100000"/>
              </a:lnSpc>
              <a:spcBef>
                <a:spcPts val="1182"/>
              </a:spcBef>
              <a:spcAft>
                <a:spcPts val="0"/>
              </a:spcAft>
              <a:buNone/>
            </a:pPr>
            <a:r>
              <a:rPr b="1" lang="en">
                <a:solidFill>
                  <a:srgbClr val="FAAF40"/>
                </a:solidFill>
                <a:latin typeface="Montserrat"/>
                <a:ea typeface="Montserrat"/>
                <a:cs typeface="Montserrat"/>
                <a:sym typeface="Montserrat"/>
              </a:rPr>
              <a:t>James A. Garﬁeld, US President</a:t>
            </a:r>
            <a:endParaRPr>
              <a:latin typeface="Montserrat"/>
              <a:ea typeface="Montserrat"/>
              <a:cs typeface="Montserrat"/>
              <a:sym typeface="Montserrat"/>
            </a:endParaRPr>
          </a:p>
        </p:txBody>
      </p:sp>
      <p:grpSp>
        <p:nvGrpSpPr>
          <p:cNvPr id="681" name="Google Shape;681;p47"/>
          <p:cNvGrpSpPr/>
          <p:nvPr/>
        </p:nvGrpSpPr>
        <p:grpSpPr>
          <a:xfrm>
            <a:off x="1007384" y="1423692"/>
            <a:ext cx="5636177" cy="2234012"/>
            <a:chOff x="1778025" y="3130124"/>
            <a:chExt cx="7338772" cy="2908870"/>
          </a:xfrm>
        </p:grpSpPr>
        <p:sp>
          <p:nvSpPr>
            <p:cNvPr id="682" name="Google Shape;682;p47"/>
            <p:cNvSpPr/>
            <p:nvPr/>
          </p:nvSpPr>
          <p:spPr>
            <a:xfrm>
              <a:off x="1778025" y="3130124"/>
              <a:ext cx="634364" cy="389889"/>
            </a:xfrm>
            <a:custGeom>
              <a:rect b="b" l="l" r="r" t="t"/>
              <a:pathLst>
                <a:path extrusionOk="0" h="389889" w="634364">
                  <a:moveTo>
                    <a:pt x="287235" y="142443"/>
                  </a:moveTo>
                  <a:lnTo>
                    <a:pt x="279552" y="97104"/>
                  </a:lnTo>
                  <a:lnTo>
                    <a:pt x="258838" y="57848"/>
                  </a:lnTo>
                  <a:lnTo>
                    <a:pt x="227482" y="27012"/>
                  </a:lnTo>
                  <a:lnTo>
                    <a:pt x="187896" y="6946"/>
                  </a:lnTo>
                  <a:lnTo>
                    <a:pt x="142443" y="0"/>
                  </a:lnTo>
                  <a:lnTo>
                    <a:pt x="97104" y="7696"/>
                  </a:lnTo>
                  <a:lnTo>
                    <a:pt x="57848" y="28409"/>
                  </a:lnTo>
                  <a:lnTo>
                    <a:pt x="27012" y="59753"/>
                  </a:lnTo>
                  <a:lnTo>
                    <a:pt x="6959" y="99339"/>
                  </a:lnTo>
                  <a:lnTo>
                    <a:pt x="0" y="144792"/>
                  </a:lnTo>
                  <a:lnTo>
                    <a:pt x="469" y="155282"/>
                  </a:lnTo>
                  <a:lnTo>
                    <a:pt x="16637" y="222148"/>
                  </a:lnTo>
                  <a:lnTo>
                    <a:pt x="34798" y="264744"/>
                  </a:lnTo>
                  <a:lnTo>
                    <a:pt x="62814" y="309079"/>
                  </a:lnTo>
                  <a:lnTo>
                    <a:pt x="102793" y="351091"/>
                  </a:lnTo>
                  <a:lnTo>
                    <a:pt x="156832" y="386702"/>
                  </a:lnTo>
                  <a:lnTo>
                    <a:pt x="165950" y="389534"/>
                  </a:lnTo>
                  <a:lnTo>
                    <a:pt x="175272" y="389305"/>
                  </a:lnTo>
                  <a:lnTo>
                    <a:pt x="198945" y="353466"/>
                  </a:lnTo>
                  <a:lnTo>
                    <a:pt x="188074" y="332041"/>
                  </a:lnTo>
                  <a:lnTo>
                    <a:pt x="181241" y="317474"/>
                  </a:lnTo>
                  <a:lnTo>
                    <a:pt x="175768" y="301358"/>
                  </a:lnTo>
                  <a:lnTo>
                    <a:pt x="172707" y="284264"/>
                  </a:lnTo>
                  <a:lnTo>
                    <a:pt x="218465" y="266204"/>
                  </a:lnTo>
                  <a:lnTo>
                    <a:pt x="254876" y="234442"/>
                  </a:lnTo>
                  <a:lnTo>
                    <a:pt x="278853" y="192125"/>
                  </a:lnTo>
                  <a:lnTo>
                    <a:pt x="287235" y="142443"/>
                  </a:lnTo>
                  <a:close/>
                </a:path>
                <a:path extrusionOk="0" h="389889" w="634364">
                  <a:moveTo>
                    <a:pt x="633755" y="143611"/>
                  </a:moveTo>
                  <a:lnTo>
                    <a:pt x="626440" y="98221"/>
                  </a:lnTo>
                  <a:lnTo>
                    <a:pt x="606044" y="58801"/>
                  </a:lnTo>
                  <a:lnTo>
                    <a:pt x="574954" y="27711"/>
                  </a:lnTo>
                  <a:lnTo>
                    <a:pt x="535533" y="7315"/>
                  </a:lnTo>
                  <a:lnTo>
                    <a:pt x="490131" y="0"/>
                  </a:lnTo>
                  <a:lnTo>
                    <a:pt x="444741" y="7315"/>
                  </a:lnTo>
                  <a:lnTo>
                    <a:pt x="405307" y="27711"/>
                  </a:lnTo>
                  <a:lnTo>
                    <a:pt x="374218" y="58801"/>
                  </a:lnTo>
                  <a:lnTo>
                    <a:pt x="353834" y="98221"/>
                  </a:lnTo>
                  <a:lnTo>
                    <a:pt x="346506" y="143611"/>
                  </a:lnTo>
                  <a:lnTo>
                    <a:pt x="346900" y="154101"/>
                  </a:lnTo>
                  <a:lnTo>
                    <a:pt x="362508" y="221107"/>
                  </a:lnTo>
                  <a:lnTo>
                    <a:pt x="380326" y="263842"/>
                  </a:lnTo>
                  <a:lnTo>
                    <a:pt x="407974" y="308406"/>
                  </a:lnTo>
                  <a:lnTo>
                    <a:pt x="447598" y="350735"/>
                  </a:lnTo>
                  <a:lnTo>
                    <a:pt x="501357" y="386803"/>
                  </a:lnTo>
                  <a:lnTo>
                    <a:pt x="510451" y="389712"/>
                  </a:lnTo>
                  <a:lnTo>
                    <a:pt x="519772" y="389559"/>
                  </a:lnTo>
                  <a:lnTo>
                    <a:pt x="543725" y="353910"/>
                  </a:lnTo>
                  <a:lnTo>
                    <a:pt x="533031" y="332409"/>
                  </a:lnTo>
                  <a:lnTo>
                    <a:pt x="526326" y="317779"/>
                  </a:lnTo>
                  <a:lnTo>
                    <a:pt x="520992" y="301612"/>
                  </a:lnTo>
                  <a:lnTo>
                    <a:pt x="518071" y="284505"/>
                  </a:lnTo>
                  <a:lnTo>
                    <a:pt x="563968" y="266814"/>
                  </a:lnTo>
                  <a:lnTo>
                    <a:pt x="600646" y="235343"/>
                  </a:lnTo>
                  <a:lnTo>
                    <a:pt x="624954" y="193230"/>
                  </a:lnTo>
                  <a:lnTo>
                    <a:pt x="633755" y="14361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50"/>
            </a:p>
          </p:txBody>
        </p:sp>
        <p:sp>
          <p:nvSpPr>
            <p:cNvPr id="683" name="Google Shape;683;p47"/>
            <p:cNvSpPr/>
            <p:nvPr/>
          </p:nvSpPr>
          <p:spPr>
            <a:xfrm>
              <a:off x="8482432" y="5649105"/>
              <a:ext cx="634365" cy="389889"/>
            </a:xfrm>
            <a:custGeom>
              <a:rect b="b" l="l" r="r" t="t"/>
              <a:pathLst>
                <a:path extrusionOk="0" h="389889" w="634365">
                  <a:moveTo>
                    <a:pt x="287248" y="143611"/>
                  </a:moveTo>
                  <a:lnTo>
                    <a:pt x="279933" y="98221"/>
                  </a:lnTo>
                  <a:lnTo>
                    <a:pt x="259537" y="58801"/>
                  </a:lnTo>
                  <a:lnTo>
                    <a:pt x="228447" y="27711"/>
                  </a:lnTo>
                  <a:lnTo>
                    <a:pt x="189026" y="7315"/>
                  </a:lnTo>
                  <a:lnTo>
                    <a:pt x="143637" y="0"/>
                  </a:lnTo>
                  <a:lnTo>
                    <a:pt x="98234" y="7315"/>
                  </a:lnTo>
                  <a:lnTo>
                    <a:pt x="58801" y="27711"/>
                  </a:lnTo>
                  <a:lnTo>
                    <a:pt x="27711" y="58801"/>
                  </a:lnTo>
                  <a:lnTo>
                    <a:pt x="7327" y="98221"/>
                  </a:lnTo>
                  <a:lnTo>
                    <a:pt x="0" y="143611"/>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23"/>
                  </a:lnTo>
                  <a:lnTo>
                    <a:pt x="113995" y="389559"/>
                  </a:lnTo>
                  <a:lnTo>
                    <a:pt x="123317" y="389712"/>
                  </a:lnTo>
                  <a:lnTo>
                    <a:pt x="132410" y="386803"/>
                  </a:lnTo>
                  <a:lnTo>
                    <a:pt x="186156" y="350735"/>
                  </a:lnTo>
                  <a:lnTo>
                    <a:pt x="225780" y="308406"/>
                  </a:lnTo>
                  <a:lnTo>
                    <a:pt x="253441" y="263842"/>
                  </a:lnTo>
                  <a:lnTo>
                    <a:pt x="271259" y="221107"/>
                  </a:lnTo>
                  <a:lnTo>
                    <a:pt x="281393" y="184226"/>
                  </a:lnTo>
                  <a:lnTo>
                    <a:pt x="286867" y="154101"/>
                  </a:lnTo>
                  <a:lnTo>
                    <a:pt x="287248" y="143611"/>
                  </a:lnTo>
                  <a:close/>
                </a:path>
                <a:path extrusionOk="0" h="389889" w="634365">
                  <a:moveTo>
                    <a:pt x="633755" y="144805"/>
                  </a:moveTo>
                  <a:lnTo>
                    <a:pt x="626808" y="99339"/>
                  </a:lnTo>
                  <a:lnTo>
                    <a:pt x="606742" y="59753"/>
                  </a:lnTo>
                  <a:lnTo>
                    <a:pt x="575919" y="28409"/>
                  </a:lnTo>
                  <a:lnTo>
                    <a:pt x="536663" y="7696"/>
                  </a:lnTo>
                  <a:lnTo>
                    <a:pt x="491324" y="0"/>
                  </a:lnTo>
                  <a:lnTo>
                    <a:pt x="445871" y="6946"/>
                  </a:lnTo>
                  <a:lnTo>
                    <a:pt x="406273" y="27012"/>
                  </a:lnTo>
                  <a:lnTo>
                    <a:pt x="374929" y="57848"/>
                  </a:lnTo>
                  <a:lnTo>
                    <a:pt x="354215" y="97104"/>
                  </a:lnTo>
                  <a:lnTo>
                    <a:pt x="346519" y="142443"/>
                  </a:lnTo>
                  <a:lnTo>
                    <a:pt x="354914" y="192125"/>
                  </a:lnTo>
                  <a:lnTo>
                    <a:pt x="378879" y="234442"/>
                  </a:lnTo>
                  <a:lnTo>
                    <a:pt x="415302" y="266204"/>
                  </a:lnTo>
                  <a:lnTo>
                    <a:pt x="461048" y="284276"/>
                  </a:lnTo>
                  <a:lnTo>
                    <a:pt x="457987" y="301358"/>
                  </a:lnTo>
                  <a:lnTo>
                    <a:pt x="452526" y="317487"/>
                  </a:lnTo>
                  <a:lnTo>
                    <a:pt x="445693" y="332041"/>
                  </a:lnTo>
                  <a:lnTo>
                    <a:pt x="438543" y="344449"/>
                  </a:lnTo>
                  <a:lnTo>
                    <a:pt x="434809" y="353466"/>
                  </a:lnTo>
                  <a:lnTo>
                    <a:pt x="458495" y="389305"/>
                  </a:lnTo>
                  <a:lnTo>
                    <a:pt x="467817" y="389534"/>
                  </a:lnTo>
                  <a:lnTo>
                    <a:pt x="476923" y="386702"/>
                  </a:lnTo>
                  <a:lnTo>
                    <a:pt x="530974" y="351091"/>
                  </a:lnTo>
                  <a:lnTo>
                    <a:pt x="570941" y="309079"/>
                  </a:lnTo>
                  <a:lnTo>
                    <a:pt x="598957" y="264744"/>
                  </a:lnTo>
                  <a:lnTo>
                    <a:pt x="617131" y="222148"/>
                  </a:lnTo>
                  <a:lnTo>
                    <a:pt x="627570" y="185356"/>
                  </a:lnTo>
                  <a:lnTo>
                    <a:pt x="633298"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50"/>
            </a:p>
          </p:txBody>
        </p:sp>
      </p:grpSp>
      <p:sp>
        <p:nvSpPr>
          <p:cNvPr id="684" name="Google Shape;684;p47"/>
          <p:cNvSpPr txBox="1"/>
          <p:nvPr/>
        </p:nvSpPr>
        <p:spPr>
          <a:xfrm>
            <a:off x="508000" y="1079475"/>
            <a:ext cx="35289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Introduction to the Problem</a:t>
            </a:r>
            <a:endParaRPr sz="1600">
              <a:latin typeface="Open Sans"/>
              <a:ea typeface="Open Sans"/>
              <a:cs typeface="Open Sans"/>
              <a:sym typeface="Open Sans"/>
            </a:endParaRPr>
          </a:p>
        </p:txBody>
      </p:sp>
      <p:pic>
        <p:nvPicPr>
          <p:cNvPr id="685" name="Google Shape;685;p47"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686" name="Google Shape;686;p47"/>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687" name="Google Shape;687;p4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1" name="Shape 691"/>
        <p:cNvGrpSpPr/>
        <p:nvPr/>
      </p:nvGrpSpPr>
      <p:grpSpPr>
        <a:xfrm>
          <a:off x="0" y="0"/>
          <a:ext cx="0" cy="0"/>
          <a:chOff x="0" y="0"/>
          <a:chExt cx="0" cy="0"/>
        </a:xfrm>
      </p:grpSpPr>
      <p:sp>
        <p:nvSpPr>
          <p:cNvPr id="692" name="Google Shape;692;p48"/>
          <p:cNvSpPr txBox="1"/>
          <p:nvPr/>
        </p:nvSpPr>
        <p:spPr>
          <a:xfrm>
            <a:off x="508000" y="1046750"/>
            <a:ext cx="7185000" cy="577500"/>
          </a:xfrm>
          <a:prstGeom prst="rect">
            <a:avLst/>
          </a:prstGeom>
          <a:noFill/>
          <a:ln>
            <a:noFill/>
          </a:ln>
        </p:spPr>
        <p:txBody>
          <a:bodyPr anchorCtr="0" anchor="t" bIns="0" lIns="0" spcFirstLastPara="1" rIns="0" wrap="square" tIns="5475">
            <a:spAutoFit/>
          </a:bodyPr>
          <a:lstStyle/>
          <a:p>
            <a:pPr indent="0" lvl="1" marL="0" rtl="0" algn="l">
              <a:lnSpc>
                <a:spcPct val="100000"/>
              </a:lnSpc>
              <a:spcBef>
                <a:spcPts val="1000"/>
              </a:spcBef>
              <a:spcAft>
                <a:spcPts val="0"/>
              </a:spcAft>
              <a:buNone/>
            </a:pPr>
            <a:r>
              <a:rPr b="1" i="1" lang="en" sz="1600">
                <a:solidFill>
                  <a:srgbClr val="241B54"/>
                </a:solidFill>
                <a:latin typeface="Open Sans"/>
                <a:ea typeface="Open Sans"/>
                <a:cs typeface="Open Sans"/>
                <a:sym typeface="Open Sans"/>
              </a:rPr>
              <a:t>Decreasing Purchasing Power </a:t>
            </a:r>
            <a:endParaRPr sz="1600">
              <a:latin typeface="Open Sans"/>
              <a:ea typeface="Open Sans"/>
              <a:cs typeface="Open Sans"/>
              <a:sym typeface="Open Sans"/>
            </a:endParaRPr>
          </a:p>
          <a:p>
            <a:pPr indent="0" lvl="2" marL="0" rtl="0" algn="l">
              <a:lnSpc>
                <a:spcPct val="100000"/>
              </a:lnSpc>
              <a:spcBef>
                <a:spcPts val="1100"/>
              </a:spcBef>
              <a:spcAft>
                <a:spcPts val="0"/>
              </a:spcAft>
              <a:buNone/>
            </a:pPr>
            <a:r>
              <a:rPr b="1" i="1" lang="en" sz="1200">
                <a:solidFill>
                  <a:srgbClr val="241B54"/>
                </a:solidFill>
                <a:latin typeface="Open Sans"/>
                <a:ea typeface="Open Sans"/>
                <a:cs typeface="Open Sans"/>
                <a:sym typeface="Open Sans"/>
              </a:rPr>
              <a:t>Monetary Inﬂation and Its Eﬀect on</a:t>
            </a:r>
            <a:r>
              <a:rPr lang="en" sz="1200">
                <a:latin typeface="Open Sans"/>
                <a:ea typeface="Open Sans"/>
                <a:cs typeface="Open Sans"/>
                <a:sym typeface="Open Sans"/>
              </a:rPr>
              <a:t> </a:t>
            </a:r>
            <a:r>
              <a:rPr b="1" i="1" lang="en" sz="1200">
                <a:solidFill>
                  <a:srgbClr val="241B54"/>
                </a:solidFill>
                <a:latin typeface="Open Sans"/>
                <a:ea typeface="Open Sans"/>
                <a:cs typeface="Open Sans"/>
                <a:sym typeface="Open Sans"/>
              </a:rPr>
              <a:t>Purchasing Power</a:t>
            </a:r>
            <a:endParaRPr sz="1200">
              <a:latin typeface="Open Sans"/>
              <a:ea typeface="Open Sans"/>
              <a:cs typeface="Open Sans"/>
              <a:sym typeface="Open Sans"/>
            </a:endParaRPr>
          </a:p>
        </p:txBody>
      </p:sp>
      <p:sp>
        <p:nvSpPr>
          <p:cNvPr id="693" name="Google Shape;693;p48"/>
          <p:cNvSpPr txBox="1"/>
          <p:nvPr/>
        </p:nvSpPr>
        <p:spPr>
          <a:xfrm>
            <a:off x="508000" y="1703475"/>
            <a:ext cx="8293200" cy="32850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Monetary inﬂation is the increase in the money supply within an economy, directly impacting the average person by reducing their purchasing power. The cycle of price inﬂation starts when there's more money in circulation. This, in turn, boosts the demand for goods and services, ultimately causing prices to go up.</a:t>
            </a:r>
            <a:endParaRPr sz="1000">
              <a:latin typeface="Montserrat"/>
              <a:ea typeface="Montserrat"/>
              <a:cs typeface="Montserrat"/>
              <a:sym typeface="Montserrat"/>
            </a:endParaRPr>
          </a:p>
          <a:p>
            <a:pPr indent="0" lvl="0" marL="0" marR="254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Let's imagine a small group of friends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Alex, Bob, and Charlie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each with a dollar in hand, and there's one bottle of water available for sale. The initial situation is simple: three people with a total of three dollars and one bottle of water. Now, suppose someone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let's say the local government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decides to give each friend</a:t>
            </a:r>
            <a:endParaRPr sz="1000">
              <a:latin typeface="Montserrat"/>
              <a:ea typeface="Montserrat"/>
              <a:cs typeface="Montserrat"/>
              <a:sym typeface="Montserrat"/>
            </a:endParaRPr>
          </a:p>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an extra dollar. Now, they collectively have six dollars. With this newfound money, they all feel like buying that single bottle of water. As all three friends want the same bottle, they start bidding against each other.</a:t>
            </a:r>
            <a:endParaRPr sz="1000">
              <a:latin typeface="Montserrat"/>
              <a:ea typeface="Montserrat"/>
              <a:cs typeface="Montserrat"/>
              <a:sym typeface="Montserrat"/>
            </a:endParaRPr>
          </a:p>
          <a:p>
            <a:pPr indent="0" lvl="0" marL="0" marR="127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increased demand, fueled by the extra money, prompts them to oﬀer more than the initial price for the water bottle. In the end, the bidding war causes the price of the water bottle to go up. This situation reﬂects a decline in their purchasing power.</a:t>
            </a:r>
            <a:endParaRPr sz="1000">
              <a:latin typeface="Montserrat"/>
              <a:ea typeface="Montserrat"/>
              <a:cs typeface="Montserrat"/>
              <a:sym typeface="Montserrat"/>
            </a:endParaRPr>
          </a:p>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Even though they have more money, they can't buy as many bottles of water as they could before, showcasing the impact of inﬂation on the value of their money.</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In this example, the friends experienced a decrease in their purchasing power because they were using a form of money that was inﬂuenced by external factors, such as the additional dollars introduced by the government. The lack of control over the money supply, combined with increased demand, led to a rise in prices, making it more challenging for the friends to buy the same amount of goods with their extra dollars.</a:t>
            </a:r>
            <a:endParaRPr sz="1000">
              <a:latin typeface="Montserrat"/>
              <a:ea typeface="Montserrat"/>
              <a:cs typeface="Montserrat"/>
              <a:sym typeface="Montserrat"/>
            </a:endParaRPr>
          </a:p>
          <a:p>
            <a:pPr indent="0" lvl="0" marL="0" marR="1143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This illustrates how the friends' purchasing power was impacted by factors beyond their control, emphasizing the importance of understanding and questioning the systems that inﬂuence the value of our money.</a:t>
            </a:r>
            <a:endParaRPr sz="1000">
              <a:latin typeface="Montserrat"/>
              <a:ea typeface="Montserrat"/>
              <a:cs typeface="Montserrat"/>
              <a:sym typeface="Montserrat"/>
            </a:endParaRPr>
          </a:p>
        </p:txBody>
      </p:sp>
      <p:pic>
        <p:nvPicPr>
          <p:cNvPr id="694" name="Google Shape;694;p48"/>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695" name="Google Shape;695;p48"/>
          <p:cNvSpPr txBox="1"/>
          <p:nvPr>
            <p:ph type="title"/>
          </p:nvPr>
        </p:nvSpPr>
        <p:spPr>
          <a:xfrm>
            <a:off x="508000" y="223500"/>
            <a:ext cx="5172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696" name="Google Shape;696;p48"/>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697" name="Google Shape;697;p48"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pic>
        <p:nvPicPr>
          <p:cNvPr id="698" name="Google Shape;698;p48"/>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699" name="Google Shape;699;p4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9"/>
          <p:cNvSpPr txBox="1"/>
          <p:nvPr>
            <p:ph type="title"/>
          </p:nvPr>
        </p:nvSpPr>
        <p:spPr>
          <a:xfrm>
            <a:off x="508000" y="223500"/>
            <a:ext cx="5648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05" name="Google Shape;705;p49"/>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706" name="Google Shape;706;p49"/>
          <p:cNvSpPr txBox="1"/>
          <p:nvPr/>
        </p:nvSpPr>
        <p:spPr>
          <a:xfrm>
            <a:off x="560150" y="2517750"/>
            <a:ext cx="8004300" cy="786300"/>
          </a:xfrm>
          <a:prstGeom prst="rect">
            <a:avLst/>
          </a:prstGeom>
          <a:noFill/>
          <a:ln>
            <a:noFill/>
          </a:ln>
        </p:spPr>
        <p:txBody>
          <a:bodyPr anchorCtr="0" anchor="t" bIns="0" lIns="0" spcFirstLastPara="1" rIns="0" wrap="square" tIns="5475">
            <a:spAutoFit/>
          </a:bodyPr>
          <a:lstStyle/>
          <a:p>
            <a:pPr indent="0" lvl="0" marL="0" rtl="0" algn="l">
              <a:lnSpc>
                <a:spcPct val="1018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Jaime is a college student who lives in a small apartment. He works part-time at a coﬀee shop to pay for his living expenses and tuition. As soon as he began living independently, Jaime became good at managing his own ledger.</a:t>
            </a:r>
            <a:endParaRPr sz="10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At the beginning of 2023, he budgeted $10,000 for his living expenses for the entire year, including rent, food, and other necessities. These were his transactions for January 2023:</a:t>
            </a:r>
            <a:endParaRPr sz="1000">
              <a:latin typeface="Montserrat"/>
              <a:ea typeface="Montserrat"/>
              <a:cs typeface="Montserrat"/>
              <a:sym typeface="Montserrat"/>
            </a:endParaRPr>
          </a:p>
        </p:txBody>
      </p:sp>
      <p:sp>
        <p:nvSpPr>
          <p:cNvPr id="707" name="Google Shape;707;p49"/>
          <p:cNvSpPr txBox="1"/>
          <p:nvPr/>
        </p:nvSpPr>
        <p:spPr>
          <a:xfrm>
            <a:off x="4649575" y="3499971"/>
            <a:ext cx="39804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This ledger shows that Jaime’s starting balance was $1,600 out of which he </a:t>
            </a:r>
            <a:r>
              <a:rPr lang="en" sz="1000">
                <a:solidFill>
                  <a:srgbClr val="BD1E2C"/>
                </a:solidFill>
                <a:latin typeface="Montserrat"/>
                <a:ea typeface="Montserrat"/>
                <a:cs typeface="Montserrat"/>
                <a:sym typeface="Montserrat"/>
              </a:rPr>
              <a:t>spent </a:t>
            </a:r>
            <a:r>
              <a:rPr lang="en" sz="1000">
                <a:solidFill>
                  <a:srgbClr val="57585B"/>
                </a:solidFill>
                <a:latin typeface="Montserrat"/>
                <a:ea typeface="Montserrat"/>
                <a:cs typeface="Montserrat"/>
                <a:sym typeface="Montserrat"/>
              </a:rPr>
              <a:t>(a debit) $800 to pay rent for the month. He then </a:t>
            </a:r>
            <a:r>
              <a:rPr lang="en" sz="1000">
                <a:solidFill>
                  <a:srgbClr val="BD1E2C"/>
                </a:solidFill>
                <a:latin typeface="Montserrat"/>
                <a:ea typeface="Montserrat"/>
                <a:cs typeface="Montserrat"/>
                <a:sym typeface="Montserrat"/>
              </a:rPr>
              <a:t>spent </a:t>
            </a:r>
            <a:r>
              <a:rPr lang="en" sz="1000">
                <a:solidFill>
                  <a:srgbClr val="57585B"/>
                </a:solidFill>
                <a:latin typeface="Montserrat"/>
                <a:ea typeface="Montserrat"/>
                <a:cs typeface="Montserrat"/>
                <a:sym typeface="Montserrat"/>
              </a:rPr>
              <a:t>$100 on groceries and received </a:t>
            </a:r>
            <a:r>
              <a:rPr lang="en" sz="1000">
                <a:solidFill>
                  <a:srgbClr val="39B549"/>
                </a:solidFill>
                <a:latin typeface="Montserrat"/>
                <a:ea typeface="Montserrat"/>
                <a:cs typeface="Montserrat"/>
                <a:sym typeface="Montserrat"/>
              </a:rPr>
              <a:t>$500 </a:t>
            </a:r>
            <a:r>
              <a:rPr lang="en" sz="1000">
                <a:solidFill>
                  <a:srgbClr val="57585B"/>
                </a:solidFill>
                <a:latin typeface="Montserrat"/>
                <a:ea typeface="Montserrat"/>
                <a:cs typeface="Montserrat"/>
                <a:sym typeface="Montserrat"/>
              </a:rPr>
              <a:t>(a </a:t>
            </a:r>
            <a:r>
              <a:rPr lang="en" sz="1000">
                <a:solidFill>
                  <a:srgbClr val="39B549"/>
                </a:solidFill>
                <a:latin typeface="Montserrat"/>
                <a:ea typeface="Montserrat"/>
                <a:cs typeface="Montserrat"/>
                <a:sym typeface="Montserrat"/>
              </a:rPr>
              <a:t>credit</a:t>
            </a:r>
            <a:r>
              <a:rPr lang="en" sz="1000">
                <a:solidFill>
                  <a:srgbClr val="57585B"/>
                </a:solidFill>
                <a:latin typeface="Montserrat"/>
                <a:ea typeface="Montserrat"/>
                <a:cs typeface="Montserrat"/>
                <a:sym typeface="Montserrat"/>
              </a:rPr>
              <a:t>) in pay for his part-time job, bringing his balance to $1200.</a:t>
            </a:r>
            <a:endParaRPr sz="1000">
              <a:latin typeface="Montserrat"/>
              <a:ea typeface="Montserrat"/>
              <a:cs typeface="Montserrat"/>
              <a:sym typeface="Montserrat"/>
            </a:endParaRPr>
          </a:p>
          <a:p>
            <a:pPr indent="0" lvl="0" marL="0" marR="635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He then </a:t>
            </a:r>
            <a:r>
              <a:rPr lang="en" sz="1000">
                <a:solidFill>
                  <a:srgbClr val="BD1E2C"/>
                </a:solidFill>
                <a:latin typeface="Montserrat"/>
                <a:ea typeface="Montserrat"/>
                <a:cs typeface="Montserrat"/>
                <a:sym typeface="Montserrat"/>
              </a:rPr>
              <a:t>spent </a:t>
            </a:r>
            <a:r>
              <a:rPr lang="en" sz="1000">
                <a:solidFill>
                  <a:srgbClr val="57585B"/>
                </a:solidFill>
                <a:latin typeface="Montserrat"/>
                <a:ea typeface="Montserrat"/>
                <a:cs typeface="Montserrat"/>
                <a:sym typeface="Montserrat"/>
              </a:rPr>
              <a:t>money on gas and textbooks, bringing his balance down to $700 at the end of the month.</a:t>
            </a:r>
            <a:endParaRPr sz="1000">
              <a:latin typeface="Montserrat"/>
              <a:ea typeface="Montserrat"/>
              <a:cs typeface="Montserrat"/>
              <a:sym typeface="Montserrat"/>
            </a:endParaRPr>
          </a:p>
        </p:txBody>
      </p:sp>
      <p:sp>
        <p:nvSpPr>
          <p:cNvPr id="708" name="Google Shape;708;p49"/>
          <p:cNvSpPr txBox="1"/>
          <p:nvPr/>
        </p:nvSpPr>
        <p:spPr>
          <a:xfrm>
            <a:off x="508001" y="1094275"/>
            <a:ext cx="7418400" cy="529800"/>
          </a:xfrm>
          <a:prstGeom prst="rect">
            <a:avLst/>
          </a:prstGeom>
          <a:noFill/>
          <a:ln>
            <a:noFill/>
          </a:ln>
        </p:spPr>
        <p:txBody>
          <a:bodyPr anchorCtr="0" anchor="t" bIns="0" lIns="0" spcFirstLastPara="1" rIns="0" wrap="square" tIns="5475">
            <a:spAutoFit/>
          </a:bodyPr>
          <a:lstStyle/>
          <a:p>
            <a:pPr indent="0" lvl="1" marL="0" marR="0" rtl="0" algn="l">
              <a:lnSpc>
                <a:spcPct val="100400"/>
              </a:lnSpc>
              <a:spcBef>
                <a:spcPts val="0"/>
              </a:spcBef>
              <a:spcAft>
                <a:spcPts val="0"/>
              </a:spcAft>
              <a:buNone/>
            </a:pPr>
            <a:r>
              <a:rPr b="1" i="1" lang="en">
                <a:solidFill>
                  <a:srgbClr val="241B54"/>
                </a:solidFill>
                <a:latin typeface="Montserrat"/>
                <a:ea typeface="Montserrat"/>
                <a:cs typeface="Montserrat"/>
                <a:sym typeface="Montserrat"/>
              </a:rPr>
              <a:t>The Global Debt Burden and Social Inequality</a:t>
            </a:r>
            <a:endParaRPr>
              <a:latin typeface="Montserrat"/>
              <a:ea typeface="Montserrat"/>
              <a:cs typeface="Montserrat"/>
              <a:sym typeface="Montserrat"/>
            </a:endParaRPr>
          </a:p>
          <a:p>
            <a:pPr indent="0" lvl="2" marL="12700" marR="500089" rtl="0" algn="l">
              <a:lnSpc>
                <a:spcPct val="100000"/>
              </a:lnSpc>
              <a:spcBef>
                <a:spcPts val="1200"/>
              </a:spcBef>
              <a:spcAft>
                <a:spcPts val="0"/>
              </a:spcAft>
              <a:buNone/>
            </a:pPr>
            <a:r>
              <a:rPr b="1" lang="en" sz="1000">
                <a:solidFill>
                  <a:srgbClr val="241B54"/>
                </a:solidFill>
                <a:latin typeface="Montserrat"/>
                <a:ea typeface="Montserrat"/>
                <a:cs typeface="Montserrat"/>
                <a:sym typeface="Montserrat"/>
              </a:rPr>
              <a:t>Impact on Individuals </a:t>
            </a:r>
            <a:r>
              <a:rPr i="0" lang="en" sz="1000">
                <a:solidFill>
                  <a:srgbClr val="444746"/>
                </a:solidFill>
                <a:latin typeface="Montserrat"/>
                <a:ea typeface="Montserrat"/>
                <a:cs typeface="Montserrat"/>
                <a:sym typeface="Montserrat"/>
              </a:rPr>
              <a:t>—</a:t>
            </a:r>
            <a:r>
              <a:rPr b="1" lang="en" sz="1000">
                <a:solidFill>
                  <a:srgbClr val="241B54"/>
                </a:solidFill>
                <a:latin typeface="Montserrat"/>
                <a:ea typeface="Montserrat"/>
                <a:cs typeface="Montserrat"/>
                <a:sym typeface="Montserrat"/>
              </a:rPr>
              <a:t> Loss of Purchasing Power</a:t>
            </a:r>
            <a:endParaRPr sz="1000">
              <a:latin typeface="Montserrat"/>
              <a:ea typeface="Montserrat"/>
              <a:cs typeface="Montserrat"/>
              <a:sym typeface="Montserrat"/>
            </a:endParaRPr>
          </a:p>
        </p:txBody>
      </p:sp>
      <p:grpSp>
        <p:nvGrpSpPr>
          <p:cNvPr id="709" name="Google Shape;709;p49"/>
          <p:cNvGrpSpPr/>
          <p:nvPr/>
        </p:nvGrpSpPr>
        <p:grpSpPr>
          <a:xfrm>
            <a:off x="560150" y="1686876"/>
            <a:ext cx="5902623" cy="731904"/>
            <a:chOff x="560150" y="1832722"/>
            <a:chExt cx="5902623" cy="731904"/>
          </a:xfrm>
        </p:grpSpPr>
        <p:pic>
          <p:nvPicPr>
            <p:cNvPr id="710" name="Google Shape;710;p49"/>
            <p:cNvPicPr preferRelativeResize="0"/>
            <p:nvPr/>
          </p:nvPicPr>
          <p:blipFill rotWithShape="1">
            <a:blip r:embed="rId4">
              <a:alphaModFix/>
            </a:blip>
            <a:srcRect b="0" l="0" r="0" t="0"/>
            <a:stretch/>
          </p:blipFill>
          <p:spPr>
            <a:xfrm>
              <a:off x="560150" y="1926549"/>
              <a:ext cx="5798007" cy="638078"/>
            </a:xfrm>
            <a:prstGeom prst="rect">
              <a:avLst/>
            </a:prstGeom>
            <a:noFill/>
            <a:ln>
              <a:noFill/>
            </a:ln>
          </p:spPr>
        </p:pic>
        <p:sp>
          <p:nvSpPr>
            <p:cNvPr id="711" name="Google Shape;711;p49"/>
            <p:cNvSpPr txBox="1"/>
            <p:nvPr/>
          </p:nvSpPr>
          <p:spPr>
            <a:xfrm>
              <a:off x="639184" y="2002672"/>
              <a:ext cx="5171400" cy="472500"/>
            </a:xfrm>
            <a:prstGeom prst="rect">
              <a:avLst/>
            </a:prstGeom>
            <a:noFill/>
            <a:ln>
              <a:noFill/>
            </a:ln>
          </p:spPr>
          <p:txBody>
            <a:bodyPr anchorCtr="0" anchor="t" bIns="0" lIns="0" spcFirstLastPara="1" rIns="0" wrap="square" tIns="8025">
              <a:spAutoFit/>
            </a:bodyPr>
            <a:lstStyle/>
            <a:p>
              <a:pPr indent="0" lvl="0" marL="0" rtl="0" algn="ctr">
                <a:lnSpc>
                  <a:spcPct val="100000"/>
                </a:lnSpc>
                <a:spcBef>
                  <a:spcPts val="0"/>
                </a:spcBef>
                <a:spcAft>
                  <a:spcPts val="0"/>
                </a:spcAft>
                <a:buNone/>
              </a:pPr>
              <a:r>
                <a:rPr lang="en" sz="1000">
                  <a:solidFill>
                    <a:srgbClr val="FFFFFF"/>
                  </a:solidFill>
                  <a:latin typeface="Montserrat"/>
                  <a:ea typeface="Montserrat"/>
                  <a:cs typeface="Montserrat"/>
                  <a:sym typeface="Montserrat"/>
                </a:rPr>
                <a:t>A </a:t>
              </a:r>
              <a:r>
                <a:rPr b="1" lang="en" sz="1000">
                  <a:solidFill>
                    <a:srgbClr val="FFFFFF"/>
                  </a:solidFill>
                  <a:latin typeface="Montserrat"/>
                  <a:ea typeface="Montserrat"/>
                  <a:cs typeface="Montserrat"/>
                  <a:sym typeface="Montserrat"/>
                </a:rPr>
                <a:t>ledger </a:t>
              </a:r>
              <a:r>
                <a:rPr lang="en" sz="1000">
                  <a:solidFill>
                    <a:srgbClr val="FFFFFF"/>
                  </a:solidFill>
                  <a:latin typeface="Montserrat"/>
                  <a:ea typeface="Montserrat"/>
                  <a:cs typeface="Montserrat"/>
                  <a:sym typeface="Montserrat"/>
                </a:rPr>
                <a:t>is a detailed record of all of your monetary transactions.</a:t>
              </a:r>
              <a:endParaRPr sz="1000">
                <a:latin typeface="Montserrat"/>
                <a:ea typeface="Montserrat"/>
                <a:cs typeface="Montserrat"/>
                <a:sym typeface="Montserrat"/>
              </a:endParaRPr>
            </a:p>
            <a:p>
              <a:pPr indent="0" lvl="0" marL="95114" marR="81526" rtl="0" algn="ctr">
                <a:lnSpc>
                  <a:spcPct val="101800"/>
                </a:lnSpc>
                <a:spcBef>
                  <a:spcPts val="0"/>
                </a:spcBef>
                <a:spcAft>
                  <a:spcPts val="0"/>
                </a:spcAft>
                <a:buNone/>
              </a:pPr>
              <a:r>
                <a:rPr lang="en" sz="1000">
                  <a:solidFill>
                    <a:srgbClr val="FFFFFF"/>
                  </a:solidFill>
                  <a:latin typeface="Montserrat"/>
                  <a:ea typeface="Montserrat"/>
                  <a:cs typeface="Montserrat"/>
                  <a:sym typeface="Montserrat"/>
                </a:rPr>
                <a:t>Whether it’s money you’re earning or spending, a ledger helps you keep track of it all.</a:t>
              </a:r>
              <a:endParaRPr sz="1000">
                <a:latin typeface="Montserrat"/>
                <a:ea typeface="Montserrat"/>
                <a:cs typeface="Montserrat"/>
                <a:sym typeface="Montserrat"/>
              </a:endParaRPr>
            </a:p>
          </p:txBody>
        </p:sp>
        <p:grpSp>
          <p:nvGrpSpPr>
            <p:cNvPr id="712" name="Google Shape;712;p49"/>
            <p:cNvGrpSpPr/>
            <p:nvPr/>
          </p:nvGrpSpPr>
          <p:grpSpPr>
            <a:xfrm>
              <a:off x="6003802" y="1832722"/>
              <a:ext cx="458970" cy="459197"/>
              <a:chOff x="18283879" y="2406073"/>
              <a:chExt cx="943219" cy="943684"/>
            </a:xfrm>
          </p:grpSpPr>
          <p:sp>
            <p:nvSpPr>
              <p:cNvPr id="713" name="Google Shape;713;p49"/>
              <p:cNvSpPr/>
              <p:nvPr/>
            </p:nvSpPr>
            <p:spPr>
              <a:xfrm>
                <a:off x="18283879" y="2599822"/>
                <a:ext cx="689609" cy="749935"/>
              </a:xfrm>
              <a:custGeom>
                <a:rect b="b" l="l" r="r" t="t"/>
                <a:pathLst>
                  <a:path extrusionOk="0" h="749935" w="689609">
                    <a:moveTo>
                      <a:pt x="529407" y="0"/>
                    </a:moveTo>
                    <a:lnTo>
                      <a:pt x="59369" y="0"/>
                    </a:lnTo>
                    <a:lnTo>
                      <a:pt x="38640" y="43939"/>
                    </a:lnTo>
                    <a:lnTo>
                      <a:pt x="22096" y="90034"/>
                    </a:lnTo>
                    <a:lnTo>
                      <a:pt x="9981" y="138054"/>
                    </a:lnTo>
                    <a:lnTo>
                      <a:pt x="2535" y="187768"/>
                    </a:lnTo>
                    <a:lnTo>
                      <a:pt x="0" y="238945"/>
                    </a:lnTo>
                    <a:lnTo>
                      <a:pt x="2337" y="288116"/>
                    </a:lnTo>
                    <a:lnTo>
                      <a:pt x="9205" y="335965"/>
                    </a:lnTo>
                    <a:lnTo>
                      <a:pt x="20392" y="382277"/>
                    </a:lnTo>
                    <a:lnTo>
                      <a:pt x="35682" y="426839"/>
                    </a:lnTo>
                    <a:lnTo>
                      <a:pt x="54862" y="469436"/>
                    </a:lnTo>
                    <a:lnTo>
                      <a:pt x="77718" y="509855"/>
                    </a:lnTo>
                    <a:lnTo>
                      <a:pt x="104037" y="547882"/>
                    </a:lnTo>
                    <a:lnTo>
                      <a:pt x="133603" y="583302"/>
                    </a:lnTo>
                    <a:lnTo>
                      <a:pt x="166203" y="615902"/>
                    </a:lnTo>
                    <a:lnTo>
                      <a:pt x="201623" y="645468"/>
                    </a:lnTo>
                    <a:lnTo>
                      <a:pt x="239650" y="671786"/>
                    </a:lnTo>
                    <a:lnTo>
                      <a:pt x="280069" y="694643"/>
                    </a:lnTo>
                    <a:lnTo>
                      <a:pt x="322666" y="713823"/>
                    </a:lnTo>
                    <a:lnTo>
                      <a:pt x="367228" y="729113"/>
                    </a:lnTo>
                    <a:lnTo>
                      <a:pt x="413540" y="740300"/>
                    </a:lnTo>
                    <a:lnTo>
                      <a:pt x="461389" y="747168"/>
                    </a:lnTo>
                    <a:lnTo>
                      <a:pt x="510560" y="749505"/>
                    </a:lnTo>
                    <a:lnTo>
                      <a:pt x="557080" y="747415"/>
                    </a:lnTo>
                    <a:lnTo>
                      <a:pt x="602442" y="741260"/>
                    </a:lnTo>
                    <a:lnTo>
                      <a:pt x="646469" y="731217"/>
                    </a:lnTo>
                    <a:lnTo>
                      <a:pt x="688984" y="717465"/>
                    </a:lnTo>
                    <a:lnTo>
                      <a:pt x="688984" y="190360"/>
                    </a:lnTo>
                    <a:lnTo>
                      <a:pt x="683286" y="139757"/>
                    </a:lnTo>
                    <a:lnTo>
                      <a:pt x="667204" y="94284"/>
                    </a:lnTo>
                    <a:lnTo>
                      <a:pt x="642257" y="55757"/>
                    </a:lnTo>
                    <a:lnTo>
                      <a:pt x="609963" y="25991"/>
                    </a:lnTo>
                    <a:lnTo>
                      <a:pt x="571841" y="6800"/>
                    </a:lnTo>
                    <a:lnTo>
                      <a:pt x="529407" y="0"/>
                    </a:lnTo>
                    <a:close/>
                  </a:path>
                </a:pathLst>
              </a:custGeom>
              <a:solidFill>
                <a:srgbClr val="5C378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55"/>
              </a:p>
            </p:txBody>
          </p:sp>
          <p:pic>
            <p:nvPicPr>
              <p:cNvPr id="714" name="Google Shape;714;p49"/>
              <p:cNvPicPr preferRelativeResize="0"/>
              <p:nvPr/>
            </p:nvPicPr>
            <p:blipFill rotWithShape="1">
              <a:blip r:embed="rId5">
                <a:alphaModFix/>
              </a:blip>
              <a:srcRect b="0" l="0" r="0" t="0"/>
              <a:stretch/>
            </p:blipFill>
            <p:spPr>
              <a:xfrm>
                <a:off x="18361764" y="2406073"/>
                <a:ext cx="865334" cy="865345"/>
              </a:xfrm>
              <a:prstGeom prst="rect">
                <a:avLst/>
              </a:prstGeom>
              <a:noFill/>
              <a:ln>
                <a:noFill/>
              </a:ln>
            </p:spPr>
          </p:pic>
          <p:sp>
            <p:nvSpPr>
              <p:cNvPr id="715" name="Google Shape;715;p49"/>
              <p:cNvSpPr/>
              <p:nvPr/>
            </p:nvSpPr>
            <p:spPr>
              <a:xfrm>
                <a:off x="18557595" y="2581445"/>
                <a:ext cx="473709" cy="514985"/>
              </a:xfrm>
              <a:custGeom>
                <a:rect b="b" l="l" r="r" t="t"/>
                <a:pathLst>
                  <a:path extrusionOk="0" h="514985" w="473709">
                    <a:moveTo>
                      <a:pt x="61506" y="210883"/>
                    </a:moveTo>
                    <a:lnTo>
                      <a:pt x="54546" y="203923"/>
                    </a:lnTo>
                    <a:lnTo>
                      <a:pt x="15532" y="203923"/>
                    </a:lnTo>
                    <a:lnTo>
                      <a:pt x="6934" y="203923"/>
                    </a:lnTo>
                    <a:lnTo>
                      <a:pt x="0" y="210883"/>
                    </a:lnTo>
                    <a:lnTo>
                      <a:pt x="0" y="228041"/>
                    </a:lnTo>
                    <a:lnTo>
                      <a:pt x="6946" y="235000"/>
                    </a:lnTo>
                    <a:lnTo>
                      <a:pt x="54546" y="235000"/>
                    </a:lnTo>
                    <a:lnTo>
                      <a:pt x="61506" y="228041"/>
                    </a:lnTo>
                    <a:lnTo>
                      <a:pt x="61506" y="210883"/>
                    </a:lnTo>
                    <a:close/>
                  </a:path>
                  <a:path extrusionOk="0" h="514985" w="473709">
                    <a:moveTo>
                      <a:pt x="131216" y="91846"/>
                    </a:moveTo>
                    <a:lnTo>
                      <a:pt x="103619" y="64274"/>
                    </a:lnTo>
                    <a:lnTo>
                      <a:pt x="97561" y="58204"/>
                    </a:lnTo>
                    <a:lnTo>
                      <a:pt x="87693" y="58204"/>
                    </a:lnTo>
                    <a:lnTo>
                      <a:pt x="75539" y="70332"/>
                    </a:lnTo>
                    <a:lnTo>
                      <a:pt x="75539" y="80175"/>
                    </a:lnTo>
                    <a:lnTo>
                      <a:pt x="106172" y="110794"/>
                    </a:lnTo>
                    <a:lnTo>
                      <a:pt x="110147" y="112306"/>
                    </a:lnTo>
                    <a:lnTo>
                      <a:pt x="118122" y="112306"/>
                    </a:lnTo>
                    <a:lnTo>
                      <a:pt x="122097" y="110794"/>
                    </a:lnTo>
                    <a:lnTo>
                      <a:pt x="131216" y="101688"/>
                    </a:lnTo>
                    <a:lnTo>
                      <a:pt x="131216" y="91846"/>
                    </a:lnTo>
                    <a:close/>
                  </a:path>
                  <a:path extrusionOk="0" h="514985" w="473709">
                    <a:moveTo>
                      <a:pt x="252361" y="6959"/>
                    </a:moveTo>
                    <a:lnTo>
                      <a:pt x="245414" y="0"/>
                    </a:lnTo>
                    <a:lnTo>
                      <a:pt x="228244" y="0"/>
                    </a:lnTo>
                    <a:lnTo>
                      <a:pt x="221284" y="6959"/>
                    </a:lnTo>
                    <a:lnTo>
                      <a:pt x="221284" y="54546"/>
                    </a:lnTo>
                    <a:lnTo>
                      <a:pt x="228244" y="61506"/>
                    </a:lnTo>
                    <a:lnTo>
                      <a:pt x="236829" y="61506"/>
                    </a:lnTo>
                    <a:lnTo>
                      <a:pt x="245414" y="61506"/>
                    </a:lnTo>
                    <a:lnTo>
                      <a:pt x="252361" y="54546"/>
                    </a:lnTo>
                    <a:lnTo>
                      <a:pt x="252361" y="6959"/>
                    </a:lnTo>
                    <a:close/>
                  </a:path>
                  <a:path extrusionOk="0" h="514985" w="473709">
                    <a:moveTo>
                      <a:pt x="294767" y="490461"/>
                    </a:moveTo>
                    <a:lnTo>
                      <a:pt x="287807" y="483501"/>
                    </a:lnTo>
                    <a:lnTo>
                      <a:pt x="194437" y="483501"/>
                    </a:lnTo>
                    <a:lnTo>
                      <a:pt x="185851" y="483501"/>
                    </a:lnTo>
                    <a:lnTo>
                      <a:pt x="178892" y="490461"/>
                    </a:lnTo>
                    <a:lnTo>
                      <a:pt x="178892" y="507631"/>
                    </a:lnTo>
                    <a:lnTo>
                      <a:pt x="185851" y="514591"/>
                    </a:lnTo>
                    <a:lnTo>
                      <a:pt x="287807" y="514591"/>
                    </a:lnTo>
                    <a:lnTo>
                      <a:pt x="294767" y="507631"/>
                    </a:lnTo>
                    <a:lnTo>
                      <a:pt x="294767" y="490461"/>
                    </a:lnTo>
                    <a:close/>
                  </a:path>
                  <a:path extrusionOk="0" h="514985" w="473709">
                    <a:moveTo>
                      <a:pt x="394081" y="251206"/>
                    </a:moveTo>
                    <a:lnTo>
                      <a:pt x="391045" y="220256"/>
                    </a:lnTo>
                    <a:lnTo>
                      <a:pt x="382143" y="190931"/>
                    </a:lnTo>
                    <a:lnTo>
                      <a:pt x="367665" y="163918"/>
                    </a:lnTo>
                    <a:lnTo>
                      <a:pt x="363004" y="158267"/>
                    </a:lnTo>
                    <a:lnTo>
                      <a:pt x="363004" y="251206"/>
                    </a:lnTo>
                    <a:lnTo>
                      <a:pt x="360743" y="275107"/>
                    </a:lnTo>
                    <a:lnTo>
                      <a:pt x="354063" y="297840"/>
                    </a:lnTo>
                    <a:lnTo>
                      <a:pt x="343204" y="318884"/>
                    </a:lnTo>
                    <a:lnTo>
                      <a:pt x="328371" y="337705"/>
                    </a:lnTo>
                    <a:lnTo>
                      <a:pt x="315379" y="353961"/>
                    </a:lnTo>
                    <a:lnTo>
                      <a:pt x="305879" y="371754"/>
                    </a:lnTo>
                    <a:lnTo>
                      <a:pt x="300037" y="390626"/>
                    </a:lnTo>
                    <a:lnTo>
                      <a:pt x="298043" y="410171"/>
                    </a:lnTo>
                    <a:lnTo>
                      <a:pt x="298043" y="424357"/>
                    </a:lnTo>
                    <a:lnTo>
                      <a:pt x="297256" y="425145"/>
                    </a:lnTo>
                    <a:lnTo>
                      <a:pt x="176403" y="425145"/>
                    </a:lnTo>
                    <a:lnTo>
                      <a:pt x="175628" y="424357"/>
                    </a:lnTo>
                    <a:lnTo>
                      <a:pt x="175628" y="410171"/>
                    </a:lnTo>
                    <a:lnTo>
                      <a:pt x="173647" y="390626"/>
                    </a:lnTo>
                    <a:lnTo>
                      <a:pt x="167805" y="371754"/>
                    </a:lnTo>
                    <a:lnTo>
                      <a:pt x="158292" y="353961"/>
                    </a:lnTo>
                    <a:lnTo>
                      <a:pt x="145313" y="337705"/>
                    </a:lnTo>
                    <a:lnTo>
                      <a:pt x="130467" y="318884"/>
                    </a:lnTo>
                    <a:lnTo>
                      <a:pt x="119608" y="297840"/>
                    </a:lnTo>
                    <a:lnTo>
                      <a:pt x="112953" y="275107"/>
                    </a:lnTo>
                    <a:lnTo>
                      <a:pt x="110705" y="251206"/>
                    </a:lnTo>
                    <a:lnTo>
                      <a:pt x="113131" y="226364"/>
                    </a:lnTo>
                    <a:lnTo>
                      <a:pt x="131889" y="181152"/>
                    </a:lnTo>
                    <a:lnTo>
                      <a:pt x="166954" y="146100"/>
                    </a:lnTo>
                    <a:lnTo>
                      <a:pt x="211937" y="127457"/>
                    </a:lnTo>
                    <a:lnTo>
                      <a:pt x="236626" y="125031"/>
                    </a:lnTo>
                    <a:lnTo>
                      <a:pt x="237032" y="125031"/>
                    </a:lnTo>
                    <a:lnTo>
                      <a:pt x="285153" y="134543"/>
                    </a:lnTo>
                    <a:lnTo>
                      <a:pt x="325958" y="161874"/>
                    </a:lnTo>
                    <a:lnTo>
                      <a:pt x="353441" y="202831"/>
                    </a:lnTo>
                    <a:lnTo>
                      <a:pt x="363004" y="251206"/>
                    </a:lnTo>
                    <a:lnTo>
                      <a:pt x="363004" y="158267"/>
                    </a:lnTo>
                    <a:lnTo>
                      <a:pt x="329793" y="125031"/>
                    </a:lnTo>
                    <a:lnTo>
                      <a:pt x="267843" y="96977"/>
                    </a:lnTo>
                    <a:lnTo>
                      <a:pt x="237058" y="93967"/>
                    </a:lnTo>
                    <a:lnTo>
                      <a:pt x="236524" y="93967"/>
                    </a:lnTo>
                    <a:lnTo>
                      <a:pt x="176606" y="105816"/>
                    </a:lnTo>
                    <a:lnTo>
                      <a:pt x="125755" y="139890"/>
                    </a:lnTo>
                    <a:lnTo>
                      <a:pt x="91490" y="190931"/>
                    </a:lnTo>
                    <a:lnTo>
                      <a:pt x="79578" y="251206"/>
                    </a:lnTo>
                    <a:lnTo>
                      <a:pt x="82410" y="281038"/>
                    </a:lnTo>
                    <a:lnTo>
                      <a:pt x="90741" y="309422"/>
                    </a:lnTo>
                    <a:lnTo>
                      <a:pt x="104317" y="335699"/>
                    </a:lnTo>
                    <a:lnTo>
                      <a:pt x="122847" y="359206"/>
                    </a:lnTo>
                    <a:lnTo>
                      <a:pt x="132143" y="370789"/>
                    </a:lnTo>
                    <a:lnTo>
                      <a:pt x="138938" y="383349"/>
                    </a:lnTo>
                    <a:lnTo>
                      <a:pt x="143116" y="396582"/>
                    </a:lnTo>
                    <a:lnTo>
                      <a:pt x="144538" y="410171"/>
                    </a:lnTo>
                    <a:lnTo>
                      <a:pt x="144538" y="423430"/>
                    </a:lnTo>
                    <a:lnTo>
                      <a:pt x="147116" y="436194"/>
                    </a:lnTo>
                    <a:lnTo>
                      <a:pt x="154152" y="446620"/>
                    </a:lnTo>
                    <a:lnTo>
                      <a:pt x="164579" y="453656"/>
                    </a:lnTo>
                    <a:lnTo>
                      <a:pt x="177342" y="456247"/>
                    </a:lnTo>
                    <a:lnTo>
                      <a:pt x="296303" y="456247"/>
                    </a:lnTo>
                    <a:lnTo>
                      <a:pt x="309054" y="453656"/>
                    </a:lnTo>
                    <a:lnTo>
                      <a:pt x="319481" y="446620"/>
                    </a:lnTo>
                    <a:lnTo>
                      <a:pt x="326517" y="436194"/>
                    </a:lnTo>
                    <a:lnTo>
                      <a:pt x="328752" y="425145"/>
                    </a:lnTo>
                    <a:lnTo>
                      <a:pt x="329107" y="423430"/>
                    </a:lnTo>
                    <a:lnTo>
                      <a:pt x="329107" y="410171"/>
                    </a:lnTo>
                    <a:lnTo>
                      <a:pt x="330530" y="396582"/>
                    </a:lnTo>
                    <a:lnTo>
                      <a:pt x="334708" y="383349"/>
                    </a:lnTo>
                    <a:lnTo>
                      <a:pt x="341503" y="370789"/>
                    </a:lnTo>
                    <a:lnTo>
                      <a:pt x="350799" y="359206"/>
                    </a:lnTo>
                    <a:lnTo>
                      <a:pt x="369328" y="335699"/>
                    </a:lnTo>
                    <a:lnTo>
                      <a:pt x="382905" y="309422"/>
                    </a:lnTo>
                    <a:lnTo>
                      <a:pt x="391236" y="281038"/>
                    </a:lnTo>
                    <a:lnTo>
                      <a:pt x="394081" y="251206"/>
                    </a:lnTo>
                    <a:close/>
                  </a:path>
                  <a:path extrusionOk="0" h="514985" w="473709">
                    <a:moveTo>
                      <a:pt x="398094" y="70332"/>
                    </a:moveTo>
                    <a:lnTo>
                      <a:pt x="385953" y="58191"/>
                    </a:lnTo>
                    <a:lnTo>
                      <a:pt x="376110" y="58191"/>
                    </a:lnTo>
                    <a:lnTo>
                      <a:pt x="342417" y="91859"/>
                    </a:lnTo>
                    <a:lnTo>
                      <a:pt x="342417" y="101701"/>
                    </a:lnTo>
                    <a:lnTo>
                      <a:pt x="351536" y="110807"/>
                    </a:lnTo>
                    <a:lnTo>
                      <a:pt x="355511" y="112318"/>
                    </a:lnTo>
                    <a:lnTo>
                      <a:pt x="363486" y="112318"/>
                    </a:lnTo>
                    <a:lnTo>
                      <a:pt x="367461" y="110807"/>
                    </a:lnTo>
                    <a:lnTo>
                      <a:pt x="370497" y="107772"/>
                    </a:lnTo>
                    <a:lnTo>
                      <a:pt x="398094" y="80175"/>
                    </a:lnTo>
                    <a:lnTo>
                      <a:pt x="398094" y="70332"/>
                    </a:lnTo>
                    <a:close/>
                  </a:path>
                  <a:path extrusionOk="0" h="514985" w="473709">
                    <a:moveTo>
                      <a:pt x="473659" y="210883"/>
                    </a:moveTo>
                    <a:lnTo>
                      <a:pt x="466699" y="203923"/>
                    </a:lnTo>
                    <a:lnTo>
                      <a:pt x="427710" y="203923"/>
                    </a:lnTo>
                    <a:lnTo>
                      <a:pt x="419125" y="203923"/>
                    </a:lnTo>
                    <a:lnTo>
                      <a:pt x="412153" y="210883"/>
                    </a:lnTo>
                    <a:lnTo>
                      <a:pt x="412153" y="228041"/>
                    </a:lnTo>
                    <a:lnTo>
                      <a:pt x="419112" y="235000"/>
                    </a:lnTo>
                    <a:lnTo>
                      <a:pt x="466699"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55"/>
              </a:p>
            </p:txBody>
          </p:sp>
        </p:grpSp>
      </p:grpSp>
      <p:grpSp>
        <p:nvGrpSpPr>
          <p:cNvPr id="716" name="Google Shape;716;p49"/>
          <p:cNvGrpSpPr/>
          <p:nvPr/>
        </p:nvGrpSpPr>
        <p:grpSpPr>
          <a:xfrm>
            <a:off x="564024" y="3504195"/>
            <a:ext cx="3928846" cy="159996"/>
            <a:chOff x="10336300" y="5396024"/>
            <a:chExt cx="8638624" cy="351795"/>
          </a:xfrm>
        </p:grpSpPr>
        <p:pic>
          <p:nvPicPr>
            <p:cNvPr id="717" name="Google Shape;717;p49"/>
            <p:cNvPicPr preferRelativeResize="0"/>
            <p:nvPr/>
          </p:nvPicPr>
          <p:blipFill rotWithShape="1">
            <a:blip r:embed="rId6">
              <a:alphaModFix/>
            </a:blip>
            <a:srcRect b="0" l="0" r="0" t="0"/>
            <a:stretch/>
          </p:blipFill>
          <p:spPr>
            <a:xfrm>
              <a:off x="11766312" y="5396024"/>
              <a:ext cx="1924098" cy="351434"/>
            </a:xfrm>
            <a:prstGeom prst="rect">
              <a:avLst/>
            </a:prstGeom>
            <a:noFill/>
            <a:ln>
              <a:noFill/>
            </a:ln>
          </p:spPr>
        </p:pic>
        <p:pic>
          <p:nvPicPr>
            <p:cNvPr id="718" name="Google Shape;718;p49"/>
            <p:cNvPicPr preferRelativeResize="0"/>
            <p:nvPr/>
          </p:nvPicPr>
          <p:blipFill rotWithShape="1">
            <a:blip r:embed="rId7">
              <a:alphaModFix/>
            </a:blip>
            <a:srcRect b="0" l="0" r="0" t="0"/>
            <a:stretch/>
          </p:blipFill>
          <p:spPr>
            <a:xfrm>
              <a:off x="13690400" y="5396024"/>
              <a:ext cx="1579899" cy="351434"/>
            </a:xfrm>
            <a:prstGeom prst="rect">
              <a:avLst/>
            </a:prstGeom>
            <a:noFill/>
            <a:ln>
              <a:noFill/>
            </a:ln>
          </p:spPr>
        </p:pic>
        <p:pic>
          <p:nvPicPr>
            <p:cNvPr id="719" name="Google Shape;719;p49"/>
            <p:cNvPicPr preferRelativeResize="0"/>
            <p:nvPr/>
          </p:nvPicPr>
          <p:blipFill rotWithShape="1">
            <a:blip r:embed="rId8">
              <a:alphaModFix/>
            </a:blip>
            <a:srcRect b="0" l="0" r="0" t="0"/>
            <a:stretch/>
          </p:blipFill>
          <p:spPr>
            <a:xfrm>
              <a:off x="15270299" y="5396024"/>
              <a:ext cx="1751999" cy="351434"/>
            </a:xfrm>
            <a:prstGeom prst="rect">
              <a:avLst/>
            </a:prstGeom>
            <a:noFill/>
            <a:ln>
              <a:noFill/>
            </a:ln>
          </p:spPr>
        </p:pic>
        <p:pic>
          <p:nvPicPr>
            <p:cNvPr id="720" name="Google Shape;720;p49"/>
            <p:cNvPicPr preferRelativeResize="0"/>
            <p:nvPr/>
          </p:nvPicPr>
          <p:blipFill rotWithShape="1">
            <a:blip r:embed="rId9">
              <a:alphaModFix/>
            </a:blip>
            <a:srcRect b="0" l="0" r="0" t="0"/>
            <a:stretch/>
          </p:blipFill>
          <p:spPr>
            <a:xfrm>
              <a:off x="17022300" y="5396024"/>
              <a:ext cx="1952202" cy="351434"/>
            </a:xfrm>
            <a:prstGeom prst="rect">
              <a:avLst/>
            </a:prstGeom>
            <a:noFill/>
            <a:ln>
              <a:noFill/>
            </a:ln>
          </p:spPr>
        </p:pic>
        <p:sp>
          <p:nvSpPr>
            <p:cNvPr id="721" name="Google Shape;721;p49"/>
            <p:cNvSpPr/>
            <p:nvPr/>
          </p:nvSpPr>
          <p:spPr>
            <a:xfrm>
              <a:off x="17022299" y="5396029"/>
              <a:ext cx="1952625" cy="351789"/>
            </a:xfrm>
            <a:custGeom>
              <a:rect b="b" l="l" r="r" t="t"/>
              <a:pathLst>
                <a:path extrusionOk="0" h="351789" w="1952625">
                  <a:moveTo>
                    <a:pt x="0" y="0"/>
                  </a:moveTo>
                  <a:lnTo>
                    <a:pt x="1833776" y="0"/>
                  </a:lnTo>
                  <a:lnTo>
                    <a:pt x="1879871" y="9306"/>
                  </a:lnTo>
                  <a:lnTo>
                    <a:pt x="1917514" y="34687"/>
                  </a:lnTo>
                  <a:lnTo>
                    <a:pt x="1942895" y="72330"/>
                  </a:lnTo>
                  <a:lnTo>
                    <a:pt x="1952202" y="118425"/>
                  </a:lnTo>
                  <a:lnTo>
                    <a:pt x="1952202" y="351434"/>
                  </a:lnTo>
                  <a:lnTo>
                    <a:pt x="0" y="351434"/>
                  </a:lnTo>
                  <a:lnTo>
                    <a:pt x="0" y="0"/>
                  </a:lnTo>
                  <a:close/>
                </a:path>
              </a:pathLst>
            </a:custGeom>
            <a:noFill/>
            <a:ln cap="flat" cmpd="sng" w="84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22" name="Google Shape;722;p49"/>
            <p:cNvPicPr preferRelativeResize="0"/>
            <p:nvPr/>
          </p:nvPicPr>
          <p:blipFill rotWithShape="1">
            <a:blip r:embed="rId10">
              <a:alphaModFix/>
            </a:blip>
            <a:srcRect b="0" l="0" r="0" t="0"/>
            <a:stretch/>
          </p:blipFill>
          <p:spPr>
            <a:xfrm>
              <a:off x="10336302" y="5396024"/>
              <a:ext cx="1430008" cy="351434"/>
            </a:xfrm>
            <a:prstGeom prst="rect">
              <a:avLst/>
            </a:prstGeom>
            <a:noFill/>
            <a:ln>
              <a:noFill/>
            </a:ln>
          </p:spPr>
        </p:pic>
        <p:sp>
          <p:nvSpPr>
            <p:cNvPr id="723" name="Google Shape;723;p49"/>
            <p:cNvSpPr/>
            <p:nvPr/>
          </p:nvSpPr>
          <p:spPr>
            <a:xfrm>
              <a:off x="10336300" y="5396030"/>
              <a:ext cx="1430020" cy="351789"/>
            </a:xfrm>
            <a:custGeom>
              <a:rect b="b" l="l" r="r" t="t"/>
              <a:pathLst>
                <a:path extrusionOk="0" h="351789" w="1430020">
                  <a:moveTo>
                    <a:pt x="1430008" y="351434"/>
                  </a:moveTo>
                  <a:lnTo>
                    <a:pt x="0" y="351434"/>
                  </a:lnTo>
                  <a:lnTo>
                    <a:pt x="0" y="118425"/>
                  </a:lnTo>
                  <a:lnTo>
                    <a:pt x="9306" y="72330"/>
                  </a:lnTo>
                  <a:lnTo>
                    <a:pt x="34687" y="34687"/>
                  </a:lnTo>
                  <a:lnTo>
                    <a:pt x="72330" y="9306"/>
                  </a:lnTo>
                  <a:lnTo>
                    <a:pt x="118425" y="0"/>
                  </a:lnTo>
                  <a:lnTo>
                    <a:pt x="1430008" y="0"/>
                  </a:lnTo>
                  <a:lnTo>
                    <a:pt x="1430008" y="351434"/>
                  </a:lnTo>
                  <a:close/>
                </a:path>
              </a:pathLst>
            </a:custGeom>
            <a:noFill/>
            <a:ln cap="flat" cmpd="sng" w="84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724" name="Google Shape;724;p49"/>
          <p:cNvGraphicFramePr/>
          <p:nvPr/>
        </p:nvGraphicFramePr>
        <p:xfrm>
          <a:off x="560140" y="3499976"/>
          <a:ext cx="3000000" cy="3000000"/>
        </p:xfrm>
        <a:graphic>
          <a:graphicData uri="http://schemas.openxmlformats.org/drawingml/2006/table">
            <a:tbl>
              <a:tblPr bandRow="1" firstRow="1">
                <a:noFill/>
                <a:tableStyleId>{41A1381E-6B27-485D-A108-1288573B33D6}</a:tableStyleId>
              </a:tblPr>
              <a:tblGrid>
                <a:gridCol w="650425"/>
                <a:gridCol w="875125"/>
                <a:gridCol w="718575"/>
                <a:gridCol w="796850"/>
                <a:gridCol w="887825"/>
              </a:tblGrid>
              <a:tr h="159700">
                <a:tc>
                  <a:txBody>
                    <a:bodyPr/>
                    <a:lstStyle/>
                    <a:p>
                      <a:pPr indent="0" lvl="0" marL="0" marR="0" rtl="0" algn="ctr">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Date</a:t>
                      </a:r>
                      <a:endParaRPr sz="600" u="none" cap="none" strike="noStrike">
                        <a:latin typeface="Montserrat"/>
                        <a:ea typeface="Montserrat"/>
                        <a:cs typeface="Montserrat"/>
                        <a:sym typeface="Montserrat"/>
                      </a:endParaRPr>
                    </a:p>
                  </a:txBody>
                  <a:tcPr marT="34075" marB="0" marR="0" marL="0">
                    <a:lnR cap="flat" cmpd="sng" w="8675">
                      <a:solidFill>
                        <a:srgbClr val="603990"/>
                      </a:solidFill>
                      <a:prstDash val="solid"/>
                      <a:round/>
                      <a:headEnd len="sm" w="sm" type="none"/>
                      <a:tailEnd len="sm" w="sm" type="none"/>
                    </a:lnR>
                    <a:lnB cap="flat" cmpd="sng" w="8675">
                      <a:solidFill>
                        <a:srgbClr val="603990"/>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Description</a:t>
                      </a:r>
                      <a:endParaRPr sz="600" u="none" cap="none" strike="noStrike">
                        <a:latin typeface="Montserrat"/>
                        <a:ea typeface="Montserrat"/>
                        <a:cs typeface="Montserrat"/>
                        <a:sym typeface="Montserrat"/>
                      </a:endParaRPr>
                    </a:p>
                  </a:txBody>
                  <a:tcPr marT="340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Amount</a:t>
                      </a:r>
                      <a:endParaRPr sz="600" u="none" cap="none" strike="noStrike">
                        <a:latin typeface="Montserrat"/>
                        <a:ea typeface="Montserrat"/>
                        <a:cs typeface="Montserrat"/>
                        <a:sym typeface="Montserrat"/>
                      </a:endParaRPr>
                    </a:p>
                  </a:txBody>
                  <a:tcPr marT="340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Type</a:t>
                      </a:r>
                      <a:endParaRPr sz="600" u="none" cap="none" strike="noStrike">
                        <a:latin typeface="Montserrat"/>
                        <a:ea typeface="Montserrat"/>
                        <a:cs typeface="Montserrat"/>
                        <a:sym typeface="Montserrat"/>
                      </a:endParaRPr>
                    </a:p>
                  </a:txBody>
                  <a:tcPr marT="340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23183"/>
                          </a:solidFill>
                          <a:latin typeface="Montserrat"/>
                          <a:ea typeface="Montserrat"/>
                          <a:cs typeface="Montserrat"/>
                          <a:sym typeface="Montserrat"/>
                        </a:rPr>
                        <a:t>Balance</a:t>
                      </a:r>
                      <a:endParaRPr sz="600" u="none" cap="none" strike="noStrike">
                        <a:latin typeface="Montserrat"/>
                        <a:ea typeface="Montserrat"/>
                        <a:cs typeface="Montserrat"/>
                        <a:sym typeface="Montserrat"/>
                      </a:endParaRPr>
                    </a:p>
                  </a:txBody>
                  <a:tcPr marT="34075" marB="0" marR="0" marL="0">
                    <a:lnL cap="flat" cmpd="sng" w="8675">
                      <a:solidFill>
                        <a:srgbClr val="603990"/>
                      </a:solidFill>
                      <a:prstDash val="solid"/>
                      <a:round/>
                      <a:headEnd len="sm" w="sm" type="none"/>
                      <a:tailEnd len="sm" w="sm" type="none"/>
                    </a:lnL>
                    <a:lnB cap="flat" cmpd="sng" w="8675">
                      <a:solidFill>
                        <a:srgbClr val="603990"/>
                      </a:solidFill>
                      <a:prstDash val="solid"/>
                      <a:round/>
                      <a:headEnd len="sm" w="sm" type="none"/>
                      <a:tailEnd len="sm" w="sm" type="none"/>
                    </a:lnB>
                  </a:tcPr>
                </a:tc>
              </a:tr>
              <a:tr h="209375">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01/01/2023</a:t>
                      </a:r>
                      <a:endParaRPr sz="600" u="none" cap="none" strike="noStrike">
                        <a:latin typeface="Montserrat"/>
                        <a:ea typeface="Montserrat"/>
                        <a:cs typeface="Montserrat"/>
                        <a:sym typeface="Montserrat"/>
                      </a:endParaRPr>
                    </a:p>
                  </a:txBody>
                  <a:tcPr marT="482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016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Starting Balance</a:t>
                      </a:r>
                      <a:endParaRPr sz="600" u="none" cap="none" strike="noStrike">
                        <a:latin typeface="Montserrat"/>
                        <a:ea typeface="Montserrat"/>
                        <a:cs typeface="Montserrat"/>
                        <a:sym typeface="Montserrat"/>
                      </a:endParaRPr>
                    </a:p>
                  </a:txBody>
                  <a:tcPr marT="482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$1,600</a:t>
                      </a:r>
                      <a:endParaRPr sz="600" u="none" cap="none" strike="noStrike">
                        <a:latin typeface="Montserrat"/>
                        <a:ea typeface="Montserrat"/>
                        <a:cs typeface="Montserrat"/>
                        <a:sym typeface="Montserrat"/>
                      </a:endParaRPr>
                    </a:p>
                  </a:txBody>
                  <a:tcPr marT="491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209375">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01/01/2023</a:t>
                      </a:r>
                      <a:endParaRPr sz="600" u="none" cap="none" strike="noStrike">
                        <a:latin typeface="Montserrat"/>
                        <a:ea typeface="Montserrat"/>
                        <a:cs typeface="Montserrat"/>
                        <a:sym typeface="Montserrat"/>
                      </a:endParaRPr>
                    </a:p>
                  </a:txBody>
                  <a:tcPr marT="476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016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Rent for January</a:t>
                      </a:r>
                      <a:endParaRPr sz="600" u="none" cap="none" strike="noStrike">
                        <a:latin typeface="Montserrat"/>
                        <a:ea typeface="Montserrat"/>
                        <a:cs typeface="Montserrat"/>
                        <a:sym typeface="Montserrat"/>
                      </a:endParaRPr>
                    </a:p>
                  </a:txBody>
                  <a:tcPr marT="476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$800</a:t>
                      </a:r>
                      <a:endParaRPr sz="600" u="none" cap="none" strike="noStrike">
                        <a:latin typeface="Montserrat"/>
                        <a:ea typeface="Montserrat"/>
                        <a:cs typeface="Montserrat"/>
                        <a:sym typeface="Montserrat"/>
                      </a:endParaRPr>
                    </a:p>
                  </a:txBody>
                  <a:tcPr marT="476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Debit</a:t>
                      </a:r>
                      <a:endParaRPr sz="600" u="none" cap="none" strike="noStrike">
                        <a:latin typeface="Montserrat"/>
                        <a:ea typeface="Montserrat"/>
                        <a:cs typeface="Montserrat"/>
                        <a:sym typeface="Montserrat"/>
                      </a:endParaRPr>
                    </a:p>
                  </a:txBody>
                  <a:tcPr marT="476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$800</a:t>
                      </a:r>
                      <a:endParaRPr sz="600" u="none" cap="none" strike="noStrike">
                        <a:latin typeface="Montserrat"/>
                        <a:ea typeface="Montserrat"/>
                        <a:cs typeface="Montserrat"/>
                        <a:sym typeface="Montserrat"/>
                      </a:endParaRPr>
                    </a:p>
                  </a:txBody>
                  <a:tcPr marT="514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209375">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01/05/2023</a:t>
                      </a:r>
                      <a:endParaRPr sz="600" u="none" cap="none" strike="noStrike">
                        <a:latin typeface="Montserrat"/>
                        <a:ea typeface="Montserrat"/>
                        <a:cs typeface="Montserrat"/>
                        <a:sym typeface="Montserrat"/>
                      </a:endParaRPr>
                    </a:p>
                  </a:txBody>
                  <a:tcPr marT="479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2286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Groceries</a:t>
                      </a:r>
                      <a:endParaRPr sz="600" u="none" cap="none" strike="noStrike">
                        <a:latin typeface="Montserrat"/>
                        <a:ea typeface="Montserrat"/>
                        <a:cs typeface="Montserrat"/>
                        <a:sym typeface="Montserrat"/>
                      </a:endParaRPr>
                    </a:p>
                  </a:txBody>
                  <a:tcPr marT="479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$100</a:t>
                      </a:r>
                      <a:endParaRPr sz="6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Debit</a:t>
                      </a:r>
                      <a:endParaRPr sz="6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$700</a:t>
                      </a:r>
                      <a:endParaRPr sz="600" u="none" cap="none" strike="noStrike">
                        <a:latin typeface="Montserrat"/>
                        <a:ea typeface="Montserrat"/>
                        <a:cs typeface="Montserrat"/>
                        <a:sym typeface="Montserrat"/>
                      </a:endParaRPr>
                    </a:p>
                  </a:txBody>
                  <a:tcPr marT="491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209375">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01/15/2023</a:t>
                      </a:r>
                      <a:endParaRPr sz="600" u="none" cap="none" strike="noStrike">
                        <a:latin typeface="Montserrat"/>
                        <a:ea typeface="Montserrat"/>
                        <a:cs typeface="Montserrat"/>
                        <a:sym typeface="Montserrat"/>
                      </a:endParaRPr>
                    </a:p>
                  </a:txBody>
                  <a:tcPr marT="499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Part-time paycheck</a:t>
                      </a:r>
                      <a:endParaRPr sz="600" u="none" cap="none" strike="noStrike">
                        <a:latin typeface="Montserrat"/>
                        <a:ea typeface="Montserrat"/>
                        <a:cs typeface="Montserrat"/>
                        <a:sym typeface="Montserrat"/>
                      </a:endParaRPr>
                    </a:p>
                  </a:txBody>
                  <a:tcPr marT="488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39B549"/>
                          </a:solidFill>
                          <a:latin typeface="Montserrat"/>
                          <a:ea typeface="Montserrat"/>
                          <a:cs typeface="Montserrat"/>
                          <a:sym typeface="Montserrat"/>
                        </a:rPr>
                        <a:t>$500</a:t>
                      </a:r>
                      <a:endParaRPr sz="600" u="none" cap="none" strike="noStrike">
                        <a:latin typeface="Montserrat"/>
                        <a:ea typeface="Montserrat"/>
                        <a:cs typeface="Montserrat"/>
                        <a:sym typeface="Montserrat"/>
                      </a:endParaRPr>
                    </a:p>
                  </a:txBody>
                  <a:tcPr marT="499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39B549"/>
                          </a:solidFill>
                          <a:latin typeface="Montserrat"/>
                          <a:ea typeface="Montserrat"/>
                          <a:cs typeface="Montserrat"/>
                          <a:sym typeface="Montserrat"/>
                        </a:rPr>
                        <a:t>Credit</a:t>
                      </a:r>
                      <a:endParaRPr sz="600" u="none" cap="none" strike="noStrike">
                        <a:latin typeface="Montserrat"/>
                        <a:ea typeface="Montserrat"/>
                        <a:cs typeface="Montserrat"/>
                        <a:sym typeface="Montserrat"/>
                      </a:endParaRPr>
                    </a:p>
                  </a:txBody>
                  <a:tcPr marT="4995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$1,200</a:t>
                      </a:r>
                      <a:endParaRPr sz="600" u="none" cap="none" strike="noStrike">
                        <a:latin typeface="Montserrat"/>
                        <a:ea typeface="Montserrat"/>
                        <a:cs typeface="Montserrat"/>
                        <a:sym typeface="Montserrat"/>
                      </a:endParaRPr>
                    </a:p>
                  </a:txBody>
                  <a:tcPr marT="511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r h="208800">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01/20/2023</a:t>
                      </a:r>
                      <a:endParaRPr sz="600" u="none" cap="none" strike="noStrike">
                        <a:latin typeface="Montserrat"/>
                        <a:ea typeface="Montserrat"/>
                        <a:cs typeface="Montserrat"/>
                        <a:sym typeface="Montserrat"/>
                      </a:endParaRPr>
                    </a:p>
                  </a:txBody>
                  <a:tcPr marT="473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2032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Gas for car</a:t>
                      </a:r>
                      <a:endParaRPr sz="600" u="none" cap="none" strike="noStrike">
                        <a:latin typeface="Montserrat"/>
                        <a:ea typeface="Montserrat"/>
                        <a:cs typeface="Montserrat"/>
                        <a:sym typeface="Montserrat"/>
                      </a:endParaRPr>
                    </a:p>
                  </a:txBody>
                  <a:tcPr marT="4737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$350</a:t>
                      </a:r>
                      <a:endParaRPr sz="600" u="none" cap="none" strike="noStrike">
                        <a:latin typeface="Montserrat"/>
                        <a:ea typeface="Montserrat"/>
                        <a:cs typeface="Montserrat"/>
                        <a:sym typeface="Montserrat"/>
                      </a:endParaRPr>
                    </a:p>
                  </a:txBody>
                  <a:tcPr marT="514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Debit</a:t>
                      </a:r>
                      <a:endParaRPr sz="600" u="none" cap="none" strike="noStrike">
                        <a:latin typeface="Montserrat"/>
                        <a:ea typeface="Montserrat"/>
                        <a:cs typeface="Montserrat"/>
                        <a:sym typeface="Montserrat"/>
                      </a:endParaRPr>
                    </a:p>
                  </a:txBody>
                  <a:tcPr marT="514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$850</a:t>
                      </a:r>
                      <a:endParaRPr sz="600" u="none" cap="none" strike="noStrike">
                        <a:latin typeface="Montserrat"/>
                        <a:ea typeface="Montserrat"/>
                        <a:cs typeface="Montserrat"/>
                        <a:sym typeface="Montserrat"/>
                      </a:endParaRPr>
                    </a:p>
                  </a:txBody>
                  <a:tcPr marT="50825"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208800">
                <a:tc>
                  <a:txBody>
                    <a:bodyPr/>
                    <a:lstStyle/>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01/30/2023</a:t>
                      </a:r>
                      <a:endParaRPr sz="600" u="none" cap="none" strike="noStrike">
                        <a:latin typeface="Montserrat"/>
                        <a:ea typeface="Montserrat"/>
                        <a:cs typeface="Montserrat"/>
                        <a:sym typeface="Montserrat"/>
                      </a:endParaRPr>
                    </a:p>
                  </a:txBody>
                  <a:tcPr marT="462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2159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Textbooks</a:t>
                      </a:r>
                      <a:endParaRPr sz="600" u="none" cap="none" strike="noStrike">
                        <a:latin typeface="Montserrat"/>
                        <a:ea typeface="Montserrat"/>
                        <a:cs typeface="Montserrat"/>
                        <a:sym typeface="Montserrat"/>
                      </a:endParaRPr>
                    </a:p>
                  </a:txBody>
                  <a:tcPr marT="462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$150</a:t>
                      </a:r>
                      <a:endParaRPr sz="600" u="none" cap="none" strike="noStrike">
                        <a:latin typeface="Montserrat"/>
                        <a:ea typeface="Montserrat"/>
                        <a:cs typeface="Montserrat"/>
                        <a:sym typeface="Montserrat"/>
                      </a:endParaRPr>
                    </a:p>
                  </a:txBody>
                  <a:tcPr marT="491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BD1E2C"/>
                          </a:solidFill>
                          <a:latin typeface="Montserrat"/>
                          <a:ea typeface="Montserrat"/>
                          <a:cs typeface="Montserrat"/>
                          <a:sym typeface="Montserrat"/>
                        </a:rPr>
                        <a:t>Debit</a:t>
                      </a:r>
                      <a:endParaRPr sz="600" u="none" cap="none" strike="noStrike">
                        <a:latin typeface="Montserrat"/>
                        <a:ea typeface="Montserrat"/>
                        <a:cs typeface="Montserrat"/>
                        <a:sym typeface="Montserrat"/>
                      </a:endParaRPr>
                    </a:p>
                  </a:txBody>
                  <a:tcPr marT="491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600" u="none" cap="none" strike="noStrike">
                          <a:solidFill>
                            <a:srgbClr val="57585B"/>
                          </a:solidFill>
                          <a:latin typeface="Montserrat"/>
                          <a:ea typeface="Montserrat"/>
                          <a:cs typeface="Montserrat"/>
                          <a:sym typeface="Montserrat"/>
                        </a:rPr>
                        <a:t>$700</a:t>
                      </a:r>
                      <a:endParaRPr sz="600" u="none" cap="none" strike="noStrike">
                        <a:latin typeface="Montserrat"/>
                        <a:ea typeface="Montserrat"/>
                        <a:cs typeface="Montserrat"/>
                        <a:sym typeface="Montserrat"/>
                      </a:endParaRPr>
                    </a:p>
                  </a:txBody>
                  <a:tcPr marT="51700" marB="0" marR="0" marL="0">
                    <a:lnL cap="flat" cmpd="sng" w="8675">
                      <a:solidFill>
                        <a:srgbClr val="603990"/>
                      </a:solidFill>
                      <a:prstDash val="solid"/>
                      <a:round/>
                      <a:headEnd len="sm" w="sm" type="none"/>
                      <a:tailEnd len="sm" w="sm" type="none"/>
                    </a:lnL>
                    <a:lnR cap="flat" cmpd="sng" w="8675">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r>
            </a:tbl>
          </a:graphicData>
        </a:graphic>
      </p:graphicFrame>
      <p:pic>
        <p:nvPicPr>
          <p:cNvPr id="725" name="Google Shape;725;p49"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pic>
        <p:nvPicPr>
          <p:cNvPr id="726" name="Google Shape;726;p49"/>
          <p:cNvPicPr preferRelativeResize="0"/>
          <p:nvPr/>
        </p:nvPicPr>
        <p:blipFill rotWithShape="1">
          <a:blip r:embed="rId12">
            <a:alphaModFix/>
          </a:blip>
          <a:srcRect b="0" l="0" r="0" t="0"/>
          <a:stretch/>
        </p:blipFill>
        <p:spPr>
          <a:xfrm>
            <a:off x="8564375" y="4846703"/>
            <a:ext cx="65270" cy="65279"/>
          </a:xfrm>
          <a:prstGeom prst="rect">
            <a:avLst/>
          </a:prstGeom>
          <a:noFill/>
          <a:ln>
            <a:noFill/>
          </a:ln>
        </p:spPr>
      </p:pic>
      <p:sp>
        <p:nvSpPr>
          <p:cNvPr id="727" name="Google Shape;727;p4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0"/>
          <p:cNvSpPr txBox="1"/>
          <p:nvPr>
            <p:ph type="title"/>
          </p:nvPr>
        </p:nvSpPr>
        <p:spPr>
          <a:xfrm>
            <a:off x="508000" y="223500"/>
            <a:ext cx="5133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33" name="Google Shape;733;p50"/>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734" name="Google Shape;734;p50"/>
          <p:cNvSpPr txBox="1"/>
          <p:nvPr/>
        </p:nvSpPr>
        <p:spPr>
          <a:xfrm>
            <a:off x="507999" y="1139235"/>
            <a:ext cx="5026500" cy="7863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Twelve months later, Jaime is having lunch with his grandfather with whom he shares the details of his budget for 2024. Jaime notices that his budget is not stretching as far as it used to and that his cost of living has increased signiﬁcantly over the past year. While Jaime is wondering how this could be, his grandfather shows him the next image.</a:t>
            </a:r>
            <a:endParaRPr sz="1000">
              <a:latin typeface="Montserrat"/>
              <a:ea typeface="Montserrat"/>
              <a:cs typeface="Montserrat"/>
              <a:sym typeface="Montserrat"/>
            </a:endParaRPr>
          </a:p>
        </p:txBody>
      </p:sp>
      <p:sp>
        <p:nvSpPr>
          <p:cNvPr id="735" name="Google Shape;735;p50"/>
          <p:cNvSpPr txBox="1"/>
          <p:nvPr/>
        </p:nvSpPr>
        <p:spPr>
          <a:xfrm>
            <a:off x="507998" y="2066785"/>
            <a:ext cx="50265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Twelve months later, Jaime is having lunch with his grandfather with whom he shares the details of his budget for 2024. Jaime notices that his budget is not stretching as far as it used to and that his cost of living has increased signiﬁcantly over the past year.</a:t>
            </a:r>
            <a:endParaRPr sz="1000">
              <a:latin typeface="Montserrat"/>
              <a:ea typeface="Montserrat"/>
              <a:cs typeface="Montserrat"/>
              <a:sym typeface="Montserrat"/>
            </a:endParaRPr>
          </a:p>
          <a:p>
            <a:pPr indent="0" lvl="0" marL="0" marR="1143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While Jaime is wondering how this could be, his grandfather shows him the next image.</a:t>
            </a:r>
            <a:endParaRPr sz="1000">
              <a:latin typeface="Montserrat"/>
              <a:ea typeface="Montserrat"/>
              <a:cs typeface="Montserrat"/>
              <a:sym typeface="Montserrat"/>
            </a:endParaRPr>
          </a:p>
        </p:txBody>
      </p:sp>
      <p:sp>
        <p:nvSpPr>
          <p:cNvPr id="736" name="Google Shape;736;p50"/>
          <p:cNvSpPr txBox="1"/>
          <p:nvPr/>
        </p:nvSpPr>
        <p:spPr>
          <a:xfrm>
            <a:off x="507999" y="3150065"/>
            <a:ext cx="5026500" cy="629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His grandfather says: “In 1956, I was just a young man starting out in the world. I remember that I used to earn $380 a month as a factory worker. It may not seem like much, but it was a decent wage at the time. In fact, I was able to save up enough money to buy my own house in the suburbs.”</a:t>
            </a:r>
            <a:endParaRPr sz="1000">
              <a:latin typeface="Montserrat"/>
              <a:ea typeface="Montserrat"/>
              <a:cs typeface="Montserrat"/>
              <a:sym typeface="Montserrat"/>
            </a:endParaRPr>
          </a:p>
        </p:txBody>
      </p:sp>
      <p:sp>
        <p:nvSpPr>
          <p:cNvPr id="737" name="Google Shape;737;p50"/>
          <p:cNvSpPr txBox="1"/>
          <p:nvPr/>
        </p:nvSpPr>
        <p:spPr>
          <a:xfrm>
            <a:off x="508000" y="3941604"/>
            <a:ext cx="52890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grandfather continues: “The costs of things were very diﬀerent in the past century. For example, in 2020, purchasing 30 Hershey’s chocolate bars would cost you $26.14. However, if we go back in time to 1913, the cost for the same number of Hershey’s bars would only be $1.00.”This signiﬁcant diﬀerence in price highlights the change in purchasing power over time and how it has shifted over the years due to inﬂation.</a:t>
            </a:r>
            <a:endParaRPr sz="1000">
              <a:latin typeface="Montserrat"/>
              <a:ea typeface="Montserrat"/>
              <a:cs typeface="Montserrat"/>
              <a:sym typeface="Montserrat"/>
            </a:endParaRPr>
          </a:p>
        </p:txBody>
      </p:sp>
      <p:grpSp>
        <p:nvGrpSpPr>
          <p:cNvPr id="738" name="Google Shape;738;p50"/>
          <p:cNvGrpSpPr/>
          <p:nvPr/>
        </p:nvGrpSpPr>
        <p:grpSpPr>
          <a:xfrm>
            <a:off x="5796893" y="2420831"/>
            <a:ext cx="1284866" cy="1542842"/>
            <a:chOff x="3500958" y="3008330"/>
            <a:chExt cx="950485" cy="1141324"/>
          </a:xfrm>
        </p:grpSpPr>
        <p:pic>
          <p:nvPicPr>
            <p:cNvPr id="739" name="Google Shape;739;p50"/>
            <p:cNvPicPr preferRelativeResize="0"/>
            <p:nvPr/>
          </p:nvPicPr>
          <p:blipFill rotWithShape="1">
            <a:blip r:embed="rId4">
              <a:alphaModFix/>
            </a:blip>
            <a:srcRect b="0" l="0" r="0" t="0"/>
            <a:stretch/>
          </p:blipFill>
          <p:spPr>
            <a:xfrm>
              <a:off x="3500958" y="3008330"/>
              <a:ext cx="950485" cy="1141324"/>
            </a:xfrm>
            <a:prstGeom prst="rect">
              <a:avLst/>
            </a:prstGeom>
            <a:noFill/>
            <a:ln>
              <a:noFill/>
            </a:ln>
          </p:spPr>
        </p:pic>
        <p:sp>
          <p:nvSpPr>
            <p:cNvPr id="740" name="Google Shape;740;p50"/>
            <p:cNvSpPr txBox="1"/>
            <p:nvPr/>
          </p:nvSpPr>
          <p:spPr>
            <a:xfrm>
              <a:off x="3568426" y="4062550"/>
              <a:ext cx="822300" cy="51600"/>
            </a:xfrm>
            <a:prstGeom prst="rect">
              <a:avLst/>
            </a:prstGeom>
            <a:noFill/>
            <a:ln>
              <a:noFill/>
            </a:ln>
          </p:spPr>
          <p:txBody>
            <a:bodyPr anchorCtr="0" anchor="t" bIns="0" lIns="0" spcFirstLastPara="1" rIns="0" wrap="square" tIns="7425">
              <a:spAutoFit/>
            </a:bodyPr>
            <a:lstStyle/>
            <a:p>
              <a:pPr indent="0" lvl="0" marL="0" rtl="0" algn="l">
                <a:lnSpc>
                  <a:spcPct val="100000"/>
                </a:lnSpc>
                <a:spcBef>
                  <a:spcPts val="0"/>
                </a:spcBef>
                <a:spcAft>
                  <a:spcPts val="0"/>
                </a:spcAft>
                <a:buNone/>
              </a:pPr>
              <a:r>
                <a:rPr b="0" i="1" lang="en" sz="405">
                  <a:solidFill>
                    <a:srgbClr val="221F1F"/>
                  </a:solidFill>
                  <a:latin typeface="Open Sans Light"/>
                  <a:ea typeface="Open Sans Light"/>
                  <a:cs typeface="Open Sans Light"/>
                  <a:sym typeface="Open Sans Light"/>
                </a:rPr>
                <a:t>* Based on retail prices, urban consumers.</a:t>
              </a:r>
              <a:endParaRPr sz="405">
                <a:latin typeface="Open Sans Light"/>
                <a:ea typeface="Open Sans Light"/>
                <a:cs typeface="Open Sans Light"/>
                <a:sym typeface="Open Sans Light"/>
              </a:endParaRPr>
            </a:p>
          </p:txBody>
        </p:sp>
        <p:sp>
          <p:nvSpPr>
            <p:cNvPr id="741" name="Google Shape;741;p50"/>
            <p:cNvSpPr txBox="1"/>
            <p:nvPr/>
          </p:nvSpPr>
          <p:spPr>
            <a:xfrm>
              <a:off x="4180486" y="3105674"/>
              <a:ext cx="210300" cy="870000"/>
            </a:xfrm>
            <a:prstGeom prst="rect">
              <a:avLst/>
            </a:prstGeom>
            <a:noFill/>
            <a:ln>
              <a:noFill/>
            </a:ln>
          </p:spPr>
          <p:txBody>
            <a:bodyPr anchorCtr="0" anchor="t" bIns="0" lIns="0" spcFirstLastPara="1" rIns="0" wrap="square" tIns="14050">
              <a:spAutoFit/>
            </a:bodyPr>
            <a:lstStyle/>
            <a:p>
              <a:pPr indent="0" lvl="0" marL="17167" rtl="0" algn="l">
                <a:lnSpc>
                  <a:spcPct val="100000"/>
                </a:lnSpc>
                <a:spcBef>
                  <a:spcPts val="0"/>
                </a:spcBef>
                <a:spcAft>
                  <a:spcPts val="0"/>
                </a:spcAft>
                <a:buNone/>
              </a:pPr>
              <a:r>
                <a:rPr b="1" lang="en" sz="405">
                  <a:solidFill>
                    <a:srgbClr val="221F1F"/>
                  </a:solidFill>
                  <a:latin typeface="Open Sans"/>
                  <a:ea typeface="Open Sans"/>
                  <a:cs typeface="Open Sans"/>
                  <a:sym typeface="Open Sans"/>
                </a:rPr>
                <a:t>+10.1%</a:t>
              </a:r>
              <a:endParaRPr sz="405">
                <a:latin typeface="Open Sans"/>
                <a:ea typeface="Open Sans"/>
                <a:cs typeface="Open Sans"/>
                <a:sym typeface="Open Sans"/>
              </a:endParaRPr>
            </a:p>
            <a:p>
              <a:pPr indent="0" lvl="0" marL="0" rtl="0" algn="l">
                <a:lnSpc>
                  <a:spcPct val="100000"/>
                </a:lnSpc>
                <a:spcBef>
                  <a:spcPts val="0"/>
                </a:spcBef>
                <a:spcAft>
                  <a:spcPts val="0"/>
                </a:spcAft>
                <a:buNone/>
              </a:pPr>
              <a:r>
                <a:rPr b="0" lang="en" sz="405">
                  <a:solidFill>
                    <a:srgbClr val="221F1F"/>
                  </a:solidFill>
                  <a:latin typeface="Open Sans Light"/>
                  <a:ea typeface="Open Sans Light"/>
                  <a:cs typeface="Open Sans Light"/>
                  <a:sym typeface="Open Sans Light"/>
                </a:rPr>
                <a:t>Roll</a:t>
              </a:r>
              <a:endParaRPr sz="405">
                <a:latin typeface="Open Sans Light"/>
                <a:ea typeface="Open Sans Light"/>
                <a:cs typeface="Open Sans Light"/>
                <a:sym typeface="Open Sans Light"/>
              </a:endParaRPr>
            </a:p>
            <a:p>
              <a:pPr indent="0" lvl="0" marL="17167" rtl="0" algn="l">
                <a:lnSpc>
                  <a:spcPct val="100000"/>
                </a:lnSpc>
                <a:spcBef>
                  <a:spcPts val="541"/>
                </a:spcBef>
                <a:spcAft>
                  <a:spcPts val="0"/>
                </a:spcAft>
                <a:buNone/>
              </a:pPr>
              <a:r>
                <a:rPr b="1" lang="en" sz="405">
                  <a:solidFill>
                    <a:srgbClr val="221F1F"/>
                  </a:solidFill>
                  <a:latin typeface="Open Sans"/>
                  <a:ea typeface="Open Sans"/>
                  <a:cs typeface="Open Sans"/>
                  <a:sym typeface="Open Sans"/>
                </a:rPr>
                <a:t>+12.7%</a:t>
              </a:r>
              <a:endParaRPr sz="405">
                <a:latin typeface="Open Sans"/>
                <a:ea typeface="Open Sans"/>
                <a:cs typeface="Open Sans"/>
                <a:sym typeface="Open Sans"/>
              </a:endParaRPr>
            </a:p>
            <a:p>
              <a:pPr indent="0" lvl="0" marL="0" rtl="0" algn="l">
                <a:lnSpc>
                  <a:spcPct val="100000"/>
                </a:lnSpc>
                <a:spcBef>
                  <a:spcPts val="0"/>
                </a:spcBef>
                <a:spcAft>
                  <a:spcPts val="0"/>
                </a:spcAft>
                <a:buNone/>
              </a:pPr>
              <a:r>
                <a:rPr b="0" lang="en" sz="405">
                  <a:solidFill>
                    <a:srgbClr val="221F1F"/>
                  </a:solidFill>
                  <a:latin typeface="Open Sans Light"/>
                  <a:ea typeface="Open Sans Light"/>
                  <a:cs typeface="Open Sans Light"/>
                  <a:sym typeface="Open Sans Light"/>
                </a:rPr>
                <a:t>Lettuce</a:t>
              </a:r>
              <a:endParaRPr sz="405">
                <a:latin typeface="Open Sans Light"/>
                <a:ea typeface="Open Sans Light"/>
                <a:cs typeface="Open Sans Light"/>
                <a:sym typeface="Open Sans Light"/>
              </a:endParaRPr>
            </a:p>
            <a:p>
              <a:pPr indent="0" lvl="0" marL="17167" rtl="0" algn="l">
                <a:lnSpc>
                  <a:spcPct val="100000"/>
                </a:lnSpc>
                <a:spcBef>
                  <a:spcPts val="270"/>
                </a:spcBef>
                <a:spcAft>
                  <a:spcPts val="0"/>
                </a:spcAft>
                <a:buNone/>
              </a:pPr>
              <a:r>
                <a:rPr b="1" lang="en" sz="405">
                  <a:solidFill>
                    <a:srgbClr val="221F1F"/>
                  </a:solidFill>
                  <a:latin typeface="Open Sans"/>
                  <a:ea typeface="Open Sans"/>
                  <a:cs typeface="Open Sans"/>
                  <a:sym typeface="Open Sans"/>
                </a:rPr>
                <a:t>+0.4%</a:t>
              </a:r>
              <a:endParaRPr sz="405">
                <a:latin typeface="Open Sans"/>
                <a:ea typeface="Open Sans"/>
                <a:cs typeface="Open Sans"/>
                <a:sym typeface="Open Sans"/>
              </a:endParaRPr>
            </a:p>
            <a:p>
              <a:pPr indent="0" lvl="0" marL="0" rtl="0" algn="l">
                <a:lnSpc>
                  <a:spcPct val="100000"/>
                </a:lnSpc>
                <a:spcBef>
                  <a:spcPts val="0"/>
                </a:spcBef>
                <a:spcAft>
                  <a:spcPts val="0"/>
                </a:spcAft>
                <a:buNone/>
              </a:pPr>
              <a:r>
                <a:rPr b="0" lang="en" sz="405">
                  <a:solidFill>
                    <a:srgbClr val="221F1F"/>
                  </a:solidFill>
                  <a:latin typeface="Open Sans Light"/>
                  <a:ea typeface="Open Sans Light"/>
                  <a:cs typeface="Open Sans Light"/>
                  <a:sym typeface="Open Sans Light"/>
                </a:rPr>
                <a:t>Tomato</a:t>
              </a:r>
              <a:endParaRPr sz="405">
                <a:latin typeface="Open Sans Light"/>
                <a:ea typeface="Open Sans Light"/>
                <a:cs typeface="Open Sans Light"/>
                <a:sym typeface="Open Sans Light"/>
              </a:endParaRPr>
            </a:p>
            <a:p>
              <a:pPr indent="0" lvl="0" marL="17167" rtl="0" algn="l">
                <a:lnSpc>
                  <a:spcPct val="100000"/>
                </a:lnSpc>
                <a:spcBef>
                  <a:spcPts val="270"/>
                </a:spcBef>
                <a:spcAft>
                  <a:spcPts val="0"/>
                </a:spcAft>
                <a:buNone/>
              </a:pPr>
              <a:r>
                <a:rPr b="1" lang="en" sz="405">
                  <a:solidFill>
                    <a:srgbClr val="221F1F"/>
                  </a:solidFill>
                  <a:latin typeface="Open Sans"/>
                  <a:ea typeface="Open Sans"/>
                  <a:cs typeface="Open Sans"/>
                  <a:sym typeface="Open Sans"/>
                </a:rPr>
                <a:t>+17.7%</a:t>
              </a:r>
              <a:endParaRPr sz="405">
                <a:latin typeface="Open Sans"/>
                <a:ea typeface="Open Sans"/>
                <a:cs typeface="Open Sans"/>
                <a:sym typeface="Open Sans"/>
              </a:endParaRPr>
            </a:p>
            <a:p>
              <a:pPr indent="0" lvl="0" marL="0" rtl="0" algn="l">
                <a:lnSpc>
                  <a:spcPct val="100000"/>
                </a:lnSpc>
                <a:spcBef>
                  <a:spcPts val="0"/>
                </a:spcBef>
                <a:spcAft>
                  <a:spcPts val="0"/>
                </a:spcAft>
                <a:buNone/>
              </a:pPr>
              <a:r>
                <a:rPr b="0" lang="en" sz="405">
                  <a:solidFill>
                    <a:srgbClr val="221F1F"/>
                  </a:solidFill>
                  <a:latin typeface="Open Sans Light"/>
                  <a:ea typeface="Open Sans Light"/>
                  <a:cs typeface="Open Sans Light"/>
                  <a:sym typeface="Open Sans Light"/>
                </a:rPr>
                <a:t>Bacon</a:t>
              </a:r>
              <a:endParaRPr sz="405">
                <a:latin typeface="Open Sans Light"/>
                <a:ea typeface="Open Sans Light"/>
                <a:cs typeface="Open Sans Light"/>
                <a:sym typeface="Open Sans Light"/>
              </a:endParaRPr>
            </a:p>
            <a:p>
              <a:pPr indent="0" lvl="0" marL="17167" rtl="0" algn="l">
                <a:lnSpc>
                  <a:spcPct val="100000"/>
                </a:lnSpc>
                <a:spcBef>
                  <a:spcPts val="270"/>
                </a:spcBef>
                <a:spcAft>
                  <a:spcPts val="0"/>
                </a:spcAft>
                <a:buNone/>
              </a:pPr>
              <a:r>
                <a:rPr b="1" lang="en" sz="405">
                  <a:solidFill>
                    <a:srgbClr val="221F1F"/>
                  </a:solidFill>
                  <a:latin typeface="Open Sans"/>
                  <a:ea typeface="Open Sans"/>
                  <a:cs typeface="Open Sans"/>
                  <a:sym typeface="Open Sans"/>
                </a:rPr>
                <a:t>+14.8%</a:t>
              </a:r>
              <a:endParaRPr sz="405">
                <a:latin typeface="Open Sans"/>
                <a:ea typeface="Open Sans"/>
                <a:cs typeface="Open Sans"/>
                <a:sym typeface="Open Sans"/>
              </a:endParaRPr>
            </a:p>
            <a:p>
              <a:pPr indent="0" lvl="0" marL="17167" rtl="0" algn="l">
                <a:lnSpc>
                  <a:spcPct val="100000"/>
                </a:lnSpc>
                <a:spcBef>
                  <a:spcPts val="0"/>
                </a:spcBef>
                <a:spcAft>
                  <a:spcPts val="0"/>
                </a:spcAft>
                <a:buNone/>
              </a:pPr>
              <a:r>
                <a:rPr b="0" lang="en" sz="405">
                  <a:solidFill>
                    <a:srgbClr val="221F1F"/>
                  </a:solidFill>
                  <a:latin typeface="Open Sans Light"/>
                  <a:ea typeface="Open Sans Light"/>
                  <a:cs typeface="Open Sans Light"/>
                  <a:sym typeface="Open Sans Light"/>
                </a:rPr>
                <a:t>Ground Beef</a:t>
              </a:r>
              <a:endParaRPr sz="405">
                <a:latin typeface="Open Sans Light"/>
                <a:ea typeface="Open Sans Light"/>
                <a:cs typeface="Open Sans Light"/>
                <a:sym typeface="Open Sans Light"/>
              </a:endParaRPr>
            </a:p>
            <a:p>
              <a:pPr indent="0" lvl="0" marL="17167" rtl="0" algn="l">
                <a:lnSpc>
                  <a:spcPct val="100000"/>
                </a:lnSpc>
                <a:spcBef>
                  <a:spcPts val="270"/>
                </a:spcBef>
                <a:spcAft>
                  <a:spcPts val="0"/>
                </a:spcAft>
                <a:buNone/>
              </a:pPr>
              <a:r>
                <a:rPr b="1" lang="en" sz="405">
                  <a:solidFill>
                    <a:srgbClr val="221F1F"/>
                  </a:solidFill>
                  <a:latin typeface="Open Sans"/>
                  <a:ea typeface="Open Sans"/>
                  <a:cs typeface="Open Sans"/>
                  <a:sym typeface="Open Sans"/>
                </a:rPr>
                <a:t>+9.2%</a:t>
              </a:r>
              <a:endParaRPr sz="405">
                <a:latin typeface="Open Sans"/>
                <a:ea typeface="Open Sans"/>
                <a:cs typeface="Open Sans"/>
                <a:sym typeface="Open Sans"/>
              </a:endParaRPr>
            </a:p>
            <a:p>
              <a:pPr indent="0" lvl="0" marL="17167" marR="17167" rtl="0" algn="l">
                <a:lnSpc>
                  <a:spcPct val="100000"/>
                </a:lnSpc>
                <a:spcBef>
                  <a:spcPts val="135"/>
                </a:spcBef>
                <a:spcAft>
                  <a:spcPts val="0"/>
                </a:spcAft>
                <a:buNone/>
              </a:pPr>
              <a:r>
                <a:rPr b="0" lang="en" sz="405">
                  <a:solidFill>
                    <a:srgbClr val="221F1F"/>
                  </a:solidFill>
                  <a:latin typeface="Open Sans Light"/>
                  <a:ea typeface="Open Sans Light"/>
                  <a:cs typeface="Open Sans Light"/>
                  <a:sym typeface="Open Sans Light"/>
                </a:rPr>
                <a:t>Sauce Condiments</a:t>
              </a:r>
              <a:endParaRPr sz="405">
                <a:latin typeface="Open Sans Light"/>
                <a:ea typeface="Open Sans Light"/>
                <a:cs typeface="Open Sans Light"/>
                <a:sym typeface="Open Sans Light"/>
              </a:endParaRPr>
            </a:p>
          </p:txBody>
        </p:sp>
      </p:grpSp>
      <p:pic>
        <p:nvPicPr>
          <p:cNvPr id="742" name="Google Shape;742;p50" title="dollar groceries.jpg"/>
          <p:cNvPicPr preferRelativeResize="0"/>
          <p:nvPr/>
        </p:nvPicPr>
        <p:blipFill rotWithShape="1">
          <a:blip r:embed="rId5">
            <a:alphaModFix/>
          </a:blip>
          <a:srcRect b="50019" l="2104" r="0" t="0"/>
          <a:stretch/>
        </p:blipFill>
        <p:spPr>
          <a:xfrm>
            <a:off x="5796900" y="1130100"/>
            <a:ext cx="2434521" cy="1247100"/>
          </a:xfrm>
          <a:prstGeom prst="rect">
            <a:avLst/>
          </a:prstGeom>
          <a:noFill/>
          <a:ln>
            <a:noFill/>
          </a:ln>
        </p:spPr>
      </p:pic>
      <p:pic>
        <p:nvPicPr>
          <p:cNvPr id="743" name="Google Shape;743;p50"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744" name="Google Shape;744;p50"/>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745" name="Google Shape;745;p5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1"/>
          <p:cNvSpPr txBox="1"/>
          <p:nvPr>
            <p:ph type="title"/>
          </p:nvPr>
        </p:nvSpPr>
        <p:spPr>
          <a:xfrm>
            <a:off x="507999" y="223500"/>
            <a:ext cx="6018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51" name="Google Shape;751;p51"/>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752" name="Google Shape;752;p51"/>
          <p:cNvSpPr txBox="1"/>
          <p:nvPr/>
        </p:nvSpPr>
        <p:spPr>
          <a:xfrm>
            <a:off x="508000" y="1187850"/>
            <a:ext cx="4064100" cy="3441600"/>
          </a:xfrm>
          <a:prstGeom prst="rect">
            <a:avLst/>
          </a:prstGeom>
          <a:noFill/>
          <a:ln>
            <a:noFill/>
          </a:ln>
        </p:spPr>
        <p:txBody>
          <a:bodyPr anchorCtr="0" anchor="t" bIns="0" lIns="0" spcFirstLastPara="1" rIns="0" wrap="square" tIns="5475">
            <a:spAutoFit/>
          </a:bodyPr>
          <a:lstStyle/>
          <a:p>
            <a:pPr indent="0" lvl="0" marL="0" marR="25400" rtl="0" algn="just">
              <a:lnSpc>
                <a:spcPct val="101800"/>
              </a:lnSpc>
              <a:spcBef>
                <a:spcPts val="0"/>
              </a:spcBef>
              <a:spcAft>
                <a:spcPts val="0"/>
              </a:spcAft>
              <a:buNone/>
            </a:pPr>
            <a:r>
              <a:rPr lang="en" sz="1000">
                <a:solidFill>
                  <a:srgbClr val="57585B"/>
                </a:solidFill>
                <a:latin typeface="Montserrat"/>
                <a:ea typeface="Montserrat"/>
                <a:cs typeface="Montserrat"/>
                <a:sym typeface="Montserrat"/>
              </a:rPr>
              <a:t>Jaime: “Wow, that’s really interesting, Grandpa. How did you experience this yourself when you were younger?”</a:t>
            </a:r>
            <a:endParaRPr sz="1000">
              <a:latin typeface="Montserrat"/>
              <a:ea typeface="Montserrat"/>
              <a:cs typeface="Montserrat"/>
              <a:sym typeface="Montserrat"/>
            </a:endParaRPr>
          </a:p>
          <a:p>
            <a:pPr indent="0" lvl="0" marL="0" marR="12700" rtl="0" algn="just">
              <a:lnSpc>
                <a:spcPct val="101800"/>
              </a:lnSpc>
              <a:spcBef>
                <a:spcPts val="900"/>
              </a:spcBef>
              <a:spcAft>
                <a:spcPts val="0"/>
              </a:spcAft>
              <a:buNone/>
            </a:pPr>
            <a:r>
              <a:rPr lang="en" sz="1000">
                <a:solidFill>
                  <a:srgbClr val="57585B"/>
                </a:solidFill>
                <a:latin typeface="Montserrat"/>
                <a:ea typeface="Montserrat"/>
                <a:cs typeface="Montserrat"/>
                <a:sym typeface="Montserrat"/>
              </a:rPr>
              <a:t>Grandfather: “Oh, Jaime, everything was just much cheaper when I was young. A loaf of bread would only cost $0.18, and you could buy a gallon of gasoline for just $0.29. It is unbelievable how much the cost of living has gone up.”</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After the conversation with his grandfather, Jaime goes home to take another look  at his ledger. He quickly discovers that he needs to budget an additional $1,000 for 2024 to be able to buy the same basket of goods and services that he purchased in the previous year. This means that his purchasing power has decreased by $1,000 as he now has to spend more money to buy the same goods and services. While  Jaime's salary onlyincreases minorly, his costs of living skyrockets every year.</a:t>
            </a:r>
            <a:endParaRPr sz="1000">
              <a:latin typeface="Montserrat"/>
              <a:ea typeface="Montserrat"/>
              <a:cs typeface="Montserrat"/>
              <a:sym typeface="Montserrat"/>
            </a:endParaRPr>
          </a:p>
          <a:p>
            <a:pPr indent="0" lvl="0" marL="0" marR="1016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following table shows Jaime’s costs in the ﬁrst and second years, as well as the percentage increase in price.</a:t>
            </a:r>
            <a:endParaRPr sz="1000">
              <a:latin typeface="Montserrat"/>
              <a:ea typeface="Montserrat"/>
              <a:cs typeface="Montserrat"/>
              <a:sym typeface="Montserrat"/>
            </a:endParaRPr>
          </a:p>
          <a:p>
            <a:pPr indent="0" lvl="0" marL="0" marR="2286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In order for Jaime to live under the same standard of living, he will need to work more hours per week to receive an additional $1,000.</a:t>
            </a:r>
            <a:endParaRPr sz="1000">
              <a:latin typeface="Montserrat"/>
              <a:ea typeface="Montserrat"/>
              <a:cs typeface="Montserrat"/>
              <a:sym typeface="Montserrat"/>
            </a:endParaRPr>
          </a:p>
        </p:txBody>
      </p:sp>
      <p:sp>
        <p:nvSpPr>
          <p:cNvPr id="753" name="Google Shape;753;p51"/>
          <p:cNvSpPr txBox="1"/>
          <p:nvPr/>
        </p:nvSpPr>
        <p:spPr>
          <a:xfrm>
            <a:off x="5045950" y="2920991"/>
            <a:ext cx="3627300" cy="7554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800">
                <a:solidFill>
                  <a:srgbClr val="57585B"/>
                </a:solidFill>
                <a:latin typeface="Montserrat"/>
                <a:ea typeface="Montserrat"/>
                <a:cs typeface="Montserrat"/>
                <a:sym typeface="Montserrat"/>
              </a:rPr>
              <a:t>To illustrate, someone oﬀering Jaime a</a:t>
            </a:r>
            <a:endParaRPr b="1" sz="800">
              <a:latin typeface="Montserrat"/>
              <a:ea typeface="Montserrat"/>
              <a:cs typeface="Montserrat"/>
              <a:sym typeface="Montserrat"/>
            </a:endParaRPr>
          </a:p>
          <a:p>
            <a:pPr indent="0" lvl="0" marL="0" marR="0" rtl="0" algn="l">
              <a:lnSpc>
                <a:spcPct val="101800"/>
              </a:lnSpc>
              <a:spcBef>
                <a:spcPts val="0"/>
              </a:spcBef>
              <a:spcAft>
                <a:spcPts val="0"/>
              </a:spcAft>
              <a:buNone/>
            </a:pPr>
            <a:r>
              <a:rPr b="1" lang="en" sz="800">
                <a:solidFill>
                  <a:srgbClr val="57585B"/>
                </a:solidFill>
                <a:latin typeface="Montserrat"/>
                <a:ea typeface="Montserrat"/>
                <a:cs typeface="Montserrat"/>
                <a:sym typeface="Montserrat"/>
              </a:rPr>
              <a:t>time-travel choice </a:t>
            </a:r>
            <a:r>
              <a:rPr b="1" i="0" lang="en" sz="800">
                <a:solidFill>
                  <a:srgbClr val="444746"/>
                </a:solidFill>
                <a:latin typeface="Montserrat"/>
                <a:ea typeface="Montserrat"/>
                <a:cs typeface="Montserrat"/>
                <a:sym typeface="Montserrat"/>
              </a:rPr>
              <a:t>—</a:t>
            </a:r>
            <a:r>
              <a:rPr b="1" lang="en" sz="800">
                <a:solidFill>
                  <a:srgbClr val="57585B"/>
                </a:solidFill>
                <a:latin typeface="Montserrat"/>
                <a:ea typeface="Montserrat"/>
                <a:cs typeface="Montserrat"/>
                <a:sym typeface="Montserrat"/>
              </a:rPr>
              <a:t> either take $100 in 1913 or wait until 2023 and receive only $3 </a:t>
            </a:r>
            <a:r>
              <a:rPr b="1" i="0" lang="en" sz="800">
                <a:solidFill>
                  <a:srgbClr val="444746"/>
                </a:solidFill>
                <a:latin typeface="Montserrat"/>
                <a:ea typeface="Montserrat"/>
                <a:cs typeface="Montserrat"/>
                <a:sym typeface="Montserrat"/>
              </a:rPr>
              <a:t>—</a:t>
            </a:r>
            <a:r>
              <a:rPr b="1" lang="en" sz="800">
                <a:solidFill>
                  <a:srgbClr val="57585B"/>
                </a:solidFill>
                <a:latin typeface="Montserrat"/>
                <a:ea typeface="Montserrat"/>
                <a:cs typeface="Montserrat"/>
                <a:sym typeface="Montserrat"/>
              </a:rPr>
              <a:t> is like choosing between a past shopping spree or getting just a few small treats today. The signiﬁcant diﬀerence in value shows how much money's purchasing power has decreased over the years.</a:t>
            </a:r>
            <a:endParaRPr b="1" sz="800">
              <a:latin typeface="Montserrat"/>
              <a:ea typeface="Montserrat"/>
              <a:cs typeface="Montserrat"/>
              <a:sym typeface="Montserrat"/>
            </a:endParaRPr>
          </a:p>
        </p:txBody>
      </p:sp>
      <p:grpSp>
        <p:nvGrpSpPr>
          <p:cNvPr id="754" name="Google Shape;754;p51"/>
          <p:cNvGrpSpPr/>
          <p:nvPr/>
        </p:nvGrpSpPr>
        <p:grpSpPr>
          <a:xfrm>
            <a:off x="5051916" y="1190390"/>
            <a:ext cx="3627381" cy="304104"/>
            <a:chOff x="10339452" y="2647570"/>
            <a:chExt cx="4747259" cy="668654"/>
          </a:xfrm>
        </p:grpSpPr>
        <p:pic>
          <p:nvPicPr>
            <p:cNvPr id="755" name="Google Shape;755;p51"/>
            <p:cNvPicPr preferRelativeResize="0"/>
            <p:nvPr/>
          </p:nvPicPr>
          <p:blipFill rotWithShape="1">
            <a:blip r:embed="rId4">
              <a:alphaModFix/>
            </a:blip>
            <a:srcRect b="0" l="0" r="0" t="0"/>
            <a:stretch/>
          </p:blipFill>
          <p:spPr>
            <a:xfrm>
              <a:off x="10339455" y="2647574"/>
              <a:ext cx="4746652" cy="668524"/>
            </a:xfrm>
            <a:prstGeom prst="rect">
              <a:avLst/>
            </a:prstGeom>
            <a:noFill/>
            <a:ln>
              <a:noFill/>
            </a:ln>
          </p:spPr>
        </p:pic>
        <p:sp>
          <p:nvSpPr>
            <p:cNvPr id="756" name="Google Shape;756;p51"/>
            <p:cNvSpPr/>
            <p:nvPr/>
          </p:nvSpPr>
          <p:spPr>
            <a:xfrm>
              <a:off x="10339452" y="2647570"/>
              <a:ext cx="4747259" cy="668654"/>
            </a:xfrm>
            <a:custGeom>
              <a:rect b="b" l="l" r="r" t="t"/>
              <a:pathLst>
                <a:path extrusionOk="0" h="668654" w="4747259">
                  <a:moveTo>
                    <a:pt x="0" y="668524"/>
                  </a:moveTo>
                  <a:lnTo>
                    <a:pt x="4746651" y="668524"/>
                  </a:lnTo>
                  <a:lnTo>
                    <a:pt x="4746651" y="100541"/>
                  </a:lnTo>
                  <a:lnTo>
                    <a:pt x="4738750" y="61406"/>
                  </a:lnTo>
                  <a:lnTo>
                    <a:pt x="4717203" y="29448"/>
                  </a:lnTo>
                  <a:lnTo>
                    <a:pt x="4685244" y="7901"/>
                  </a:lnTo>
                  <a:lnTo>
                    <a:pt x="4646109" y="0"/>
                  </a:lnTo>
                  <a:lnTo>
                    <a:pt x="100541" y="0"/>
                  </a:lnTo>
                  <a:lnTo>
                    <a:pt x="61406" y="7901"/>
                  </a:lnTo>
                  <a:lnTo>
                    <a:pt x="29448" y="29448"/>
                  </a:lnTo>
                  <a:lnTo>
                    <a:pt x="7901" y="61406"/>
                  </a:lnTo>
                  <a:lnTo>
                    <a:pt x="0" y="100541"/>
                  </a:lnTo>
                  <a:lnTo>
                    <a:pt x="0" y="668524"/>
                  </a:lnTo>
                  <a:close/>
                </a:path>
              </a:pathLst>
            </a:custGeom>
            <a:noFill/>
            <a:ln cap="flat" cmpd="sng" w="110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757" name="Google Shape;757;p51"/>
          <p:cNvGraphicFramePr/>
          <p:nvPr/>
        </p:nvGraphicFramePr>
        <p:xfrm>
          <a:off x="5045944" y="1187860"/>
          <a:ext cx="3000000" cy="3000000"/>
        </p:xfrm>
        <a:graphic>
          <a:graphicData uri="http://schemas.openxmlformats.org/drawingml/2006/table">
            <a:tbl>
              <a:tblPr bandRow="1" firstRow="1">
                <a:noFill/>
                <a:tableStyleId>{41A1381E-6B27-485D-A108-1288573B33D6}</a:tableStyleId>
              </a:tblPr>
              <a:tblGrid>
                <a:gridCol w="1077625"/>
                <a:gridCol w="862700"/>
                <a:gridCol w="846175"/>
                <a:gridCol w="840850"/>
              </a:tblGrid>
              <a:tr h="320575">
                <a:tc>
                  <a:txBody>
                    <a:bodyPr/>
                    <a:lstStyle/>
                    <a:p>
                      <a:pPr indent="0" lvl="0" marL="203200" marR="0" rtl="0" algn="l">
                        <a:lnSpc>
                          <a:spcPct val="100000"/>
                        </a:lnSpc>
                        <a:spcBef>
                          <a:spcPts val="0"/>
                        </a:spcBef>
                        <a:spcAft>
                          <a:spcPts val="0"/>
                        </a:spcAft>
                        <a:buNone/>
                      </a:pPr>
                      <a:r>
                        <a:rPr b="1" lang="en" sz="800" u="none" cap="none" strike="noStrike">
                          <a:solidFill>
                            <a:srgbClr val="523183"/>
                          </a:solidFill>
                          <a:latin typeface="Montserrat"/>
                          <a:ea typeface="Montserrat"/>
                          <a:cs typeface="Montserrat"/>
                          <a:sym typeface="Montserrat"/>
                        </a:rPr>
                        <a:t>Item</a:t>
                      </a:r>
                      <a:endParaRPr sz="800" u="none" cap="none" strike="noStrike">
                        <a:latin typeface="Montserrat"/>
                        <a:ea typeface="Montserrat"/>
                        <a:cs typeface="Montserrat"/>
                        <a:sym typeface="Montserrat"/>
                      </a:endParaRPr>
                    </a:p>
                  </a:txBody>
                  <a:tcPr marT="90400" marB="0" marR="0" marL="0">
                    <a:lnR cap="flat" cmpd="sng" w="13000">
                      <a:solidFill>
                        <a:srgbClr val="603990"/>
                      </a:solidFill>
                      <a:prstDash val="solid"/>
                      <a:round/>
                      <a:headEnd len="sm" w="sm" type="none"/>
                      <a:tailEnd len="sm" w="sm" type="none"/>
                    </a:lnR>
                  </a:tcPr>
                </a:tc>
                <a:tc>
                  <a:txBody>
                    <a:bodyPr/>
                    <a:lstStyle/>
                    <a:p>
                      <a:pPr indent="0" lvl="0" marL="165100" marR="0" rtl="0" algn="l">
                        <a:lnSpc>
                          <a:spcPct val="115285"/>
                        </a:lnSpc>
                        <a:spcBef>
                          <a:spcPts val="0"/>
                        </a:spcBef>
                        <a:spcAft>
                          <a:spcPts val="0"/>
                        </a:spcAft>
                        <a:buNone/>
                      </a:pPr>
                      <a:r>
                        <a:rPr b="1" lang="en" sz="800" u="none" cap="none" strike="noStrike">
                          <a:solidFill>
                            <a:srgbClr val="523183"/>
                          </a:solidFill>
                          <a:latin typeface="Montserrat"/>
                          <a:ea typeface="Montserrat"/>
                          <a:cs typeface="Montserrat"/>
                          <a:sym typeface="Montserrat"/>
                        </a:rPr>
                        <a:t>Cost</a:t>
                      </a:r>
                      <a:endParaRPr sz="800" u="none" cap="none" strike="noStrike">
                        <a:latin typeface="Montserrat"/>
                        <a:ea typeface="Montserrat"/>
                        <a:cs typeface="Montserrat"/>
                        <a:sym typeface="Montserrat"/>
                      </a:endParaRPr>
                    </a:p>
                    <a:p>
                      <a:pPr indent="0" lvl="0" marL="114300" marR="0" rtl="0" algn="l">
                        <a:lnSpc>
                          <a:spcPct val="115285"/>
                        </a:lnSpc>
                        <a:spcBef>
                          <a:spcPts val="0"/>
                        </a:spcBef>
                        <a:spcAft>
                          <a:spcPts val="0"/>
                        </a:spcAft>
                        <a:buNone/>
                      </a:pPr>
                      <a:r>
                        <a:rPr b="1" lang="en" sz="800" u="none" cap="none" strike="noStrike">
                          <a:solidFill>
                            <a:srgbClr val="523183"/>
                          </a:solidFill>
                          <a:latin typeface="Montserrat"/>
                          <a:ea typeface="Montserrat"/>
                          <a:cs typeface="Montserrat"/>
                          <a:sym typeface="Montserrat"/>
                        </a:rPr>
                        <a:t>Year #1</a:t>
                      </a:r>
                      <a:endParaRPr sz="800" u="none" cap="none" strike="noStrike">
                        <a:latin typeface="Montserrat"/>
                        <a:ea typeface="Montserrat"/>
                        <a:cs typeface="Montserrat"/>
                        <a:sym typeface="Montserrat"/>
                      </a:endParaRPr>
                    </a:p>
                  </a:txBody>
                  <a:tcPr marT="574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tcPr>
                </a:tc>
                <a:tc>
                  <a:txBody>
                    <a:bodyPr/>
                    <a:lstStyle/>
                    <a:p>
                      <a:pPr indent="0" lvl="0" marL="139700" marR="0" rtl="0" algn="l">
                        <a:lnSpc>
                          <a:spcPct val="116071"/>
                        </a:lnSpc>
                        <a:spcBef>
                          <a:spcPts val="0"/>
                        </a:spcBef>
                        <a:spcAft>
                          <a:spcPts val="0"/>
                        </a:spcAft>
                        <a:buNone/>
                      </a:pPr>
                      <a:r>
                        <a:rPr b="1" lang="en" sz="800" u="none" cap="none" strike="noStrike">
                          <a:solidFill>
                            <a:srgbClr val="523183"/>
                          </a:solidFill>
                          <a:latin typeface="Montserrat"/>
                          <a:ea typeface="Montserrat"/>
                          <a:cs typeface="Montserrat"/>
                          <a:sym typeface="Montserrat"/>
                        </a:rPr>
                        <a:t>Cost</a:t>
                      </a:r>
                      <a:endParaRPr sz="800" u="none" cap="none" strike="noStrike">
                        <a:latin typeface="Montserrat"/>
                        <a:ea typeface="Montserrat"/>
                        <a:cs typeface="Montserrat"/>
                        <a:sym typeface="Montserrat"/>
                      </a:endParaRPr>
                    </a:p>
                    <a:p>
                      <a:pPr indent="0" lvl="0" marL="88900" marR="0" rtl="0" algn="l">
                        <a:lnSpc>
                          <a:spcPct val="116071"/>
                        </a:lnSpc>
                        <a:spcBef>
                          <a:spcPts val="0"/>
                        </a:spcBef>
                        <a:spcAft>
                          <a:spcPts val="0"/>
                        </a:spcAft>
                        <a:buNone/>
                      </a:pPr>
                      <a:r>
                        <a:rPr b="1" lang="en" sz="800" u="none" cap="none" strike="noStrike">
                          <a:solidFill>
                            <a:srgbClr val="523183"/>
                          </a:solidFill>
                          <a:latin typeface="Montserrat"/>
                          <a:ea typeface="Montserrat"/>
                          <a:cs typeface="Montserrat"/>
                          <a:sym typeface="Montserrat"/>
                        </a:rPr>
                        <a:t>Year #2</a:t>
                      </a:r>
                      <a:endParaRPr sz="800" u="none" cap="none" strike="noStrike">
                        <a:latin typeface="Montserrat"/>
                        <a:ea typeface="Montserrat"/>
                        <a:cs typeface="Montserrat"/>
                        <a:sym typeface="Montserrat"/>
                      </a:endParaRPr>
                    </a:p>
                  </a:txBody>
                  <a:tcPr marT="563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tcPr>
                </a:tc>
                <a:tc>
                  <a:txBody>
                    <a:bodyPr/>
                    <a:lstStyle/>
                    <a:p>
                      <a:pPr indent="0" lvl="0" marL="25400" marR="0" rtl="0" algn="ctr">
                        <a:lnSpc>
                          <a:spcPct val="116071"/>
                        </a:lnSpc>
                        <a:spcBef>
                          <a:spcPts val="0"/>
                        </a:spcBef>
                        <a:spcAft>
                          <a:spcPts val="0"/>
                        </a:spcAft>
                        <a:buNone/>
                      </a:pPr>
                      <a:r>
                        <a:rPr b="1" lang="en" sz="800" u="none" cap="none" strike="noStrike">
                          <a:solidFill>
                            <a:srgbClr val="523183"/>
                          </a:solidFill>
                          <a:latin typeface="Montserrat"/>
                          <a:ea typeface="Montserrat"/>
                          <a:cs typeface="Montserrat"/>
                          <a:sym typeface="Montserrat"/>
                        </a:rPr>
                        <a:t>%</a:t>
                      </a:r>
                      <a:endParaRPr sz="800" u="none" cap="none" strike="noStrike">
                        <a:latin typeface="Montserrat"/>
                        <a:ea typeface="Montserrat"/>
                        <a:cs typeface="Montserrat"/>
                        <a:sym typeface="Montserrat"/>
                      </a:endParaRPr>
                    </a:p>
                    <a:p>
                      <a:pPr indent="0" lvl="0" marL="38100" marR="0" rtl="0" algn="ctr">
                        <a:lnSpc>
                          <a:spcPct val="116071"/>
                        </a:lnSpc>
                        <a:spcBef>
                          <a:spcPts val="0"/>
                        </a:spcBef>
                        <a:spcAft>
                          <a:spcPts val="0"/>
                        </a:spcAft>
                        <a:buNone/>
                      </a:pPr>
                      <a:r>
                        <a:rPr b="1" lang="en" sz="800" u="none" cap="none" strike="noStrike">
                          <a:solidFill>
                            <a:srgbClr val="523183"/>
                          </a:solidFill>
                          <a:latin typeface="Montserrat"/>
                          <a:ea typeface="Montserrat"/>
                          <a:cs typeface="Montserrat"/>
                          <a:sym typeface="Montserrat"/>
                        </a:rPr>
                        <a:t>Increase</a:t>
                      </a:r>
                      <a:endParaRPr sz="800" u="none" cap="none" strike="noStrike">
                        <a:latin typeface="Montserrat"/>
                        <a:ea typeface="Montserrat"/>
                        <a:cs typeface="Montserrat"/>
                        <a:sym typeface="Montserrat"/>
                      </a:endParaRPr>
                    </a:p>
                  </a:txBody>
                  <a:tcPr marT="56325" marB="0" marR="0" marL="0">
                    <a:lnL cap="flat" cmpd="sng" w="13000">
                      <a:solidFill>
                        <a:srgbClr val="603990"/>
                      </a:solidFill>
                      <a:prstDash val="solid"/>
                      <a:round/>
                      <a:headEnd len="sm" w="sm" type="none"/>
                      <a:tailEnd len="sm" w="sm" type="none"/>
                    </a:lnL>
                  </a:tcPr>
                </a:tc>
              </a:tr>
              <a:tr h="272625">
                <a:tc>
                  <a:txBody>
                    <a:bodyPr/>
                    <a:lstStyle/>
                    <a:p>
                      <a:pPr indent="0" lvl="0" marL="25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Rent</a:t>
                      </a:r>
                      <a:endParaRPr sz="800" u="none" cap="none" strike="noStrike">
                        <a:latin typeface="Montserrat"/>
                        <a:ea typeface="Montserrat"/>
                        <a:cs typeface="Montserrat"/>
                        <a:sym typeface="Montserrat"/>
                      </a:endParaRPr>
                    </a:p>
                  </a:txBody>
                  <a:tcPr marT="753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B cap="flat" cmpd="sng" w="13000">
                      <a:solidFill>
                        <a:srgbClr val="60399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$4,000</a:t>
                      </a:r>
                      <a:endParaRPr sz="800" u="none" cap="none" strike="noStrike">
                        <a:latin typeface="Montserrat"/>
                        <a:ea typeface="Montserrat"/>
                        <a:cs typeface="Montserrat"/>
                        <a:sym typeface="Montserrat"/>
                      </a:endParaRPr>
                    </a:p>
                  </a:txBody>
                  <a:tcPr marT="759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B cap="flat" cmpd="sng" w="13000">
                      <a:solidFill>
                        <a:srgbClr val="603990"/>
                      </a:solidFill>
                      <a:prstDash val="solid"/>
                      <a:round/>
                      <a:headEnd len="sm" w="sm" type="none"/>
                      <a:tailEnd len="sm" w="sm" type="none"/>
                    </a:lnB>
                  </a:tcPr>
                </a:tc>
                <a:tc>
                  <a:txBody>
                    <a:bodyPr/>
                    <a:lstStyle/>
                    <a:p>
                      <a:pPr indent="0" lvl="0" marL="0" marR="381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$4,500</a:t>
                      </a:r>
                      <a:endParaRPr sz="800" u="none" cap="none" strike="noStrike">
                        <a:latin typeface="Montserrat"/>
                        <a:ea typeface="Montserrat"/>
                        <a:cs typeface="Montserrat"/>
                        <a:sym typeface="Montserrat"/>
                      </a:endParaRPr>
                    </a:p>
                  </a:txBody>
                  <a:tcPr marT="751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B cap="flat" cmpd="sng" w="13000">
                      <a:solidFill>
                        <a:srgbClr val="603990"/>
                      </a:solidFill>
                      <a:prstDash val="solid"/>
                      <a:round/>
                      <a:headEnd len="sm" w="sm" type="none"/>
                      <a:tailEnd len="sm" w="sm" type="none"/>
                    </a:lnB>
                  </a:tcPr>
                </a:tc>
                <a:tc>
                  <a:txBody>
                    <a:bodyPr/>
                    <a:lstStyle/>
                    <a:p>
                      <a:pPr indent="0" lvl="0" marL="127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12.5%</a:t>
                      </a:r>
                      <a:endParaRPr sz="800" u="none" cap="none" strike="noStrike">
                        <a:latin typeface="Montserrat"/>
                        <a:ea typeface="Montserrat"/>
                        <a:cs typeface="Montserrat"/>
                        <a:sym typeface="Montserrat"/>
                      </a:endParaRPr>
                    </a:p>
                  </a:txBody>
                  <a:tcPr marT="759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B cap="flat" cmpd="sng" w="13000">
                      <a:solidFill>
                        <a:srgbClr val="603990"/>
                      </a:solidFill>
                      <a:prstDash val="solid"/>
                      <a:round/>
                      <a:headEnd len="sm" w="sm" type="none"/>
                      <a:tailEnd len="sm" w="sm" type="none"/>
                    </a:lnB>
                  </a:tcPr>
                </a:tc>
              </a:tr>
              <a:tr h="313925">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152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Groceries</a:t>
                      </a:r>
                      <a:endParaRPr sz="800" u="none" cap="none" strike="noStrike">
                        <a:latin typeface="Montserrat"/>
                        <a:ea typeface="Montserrat"/>
                        <a:cs typeface="Montserrat"/>
                        <a:sym typeface="Montserrat"/>
                      </a:endParaRPr>
                    </a:p>
                  </a:txBody>
                  <a:tcPr marT="185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25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$2,000</a:t>
                      </a:r>
                      <a:endParaRPr sz="800" u="none" cap="none" strike="noStrike">
                        <a:latin typeface="Montserrat"/>
                        <a:ea typeface="Montserrat"/>
                        <a:cs typeface="Montserrat"/>
                        <a:sym typeface="Montserrat"/>
                      </a:endParaRPr>
                    </a:p>
                  </a:txBody>
                  <a:tcPr marT="314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254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$2,300</a:t>
                      </a:r>
                      <a:endParaRPr sz="800" u="none" cap="none" strike="noStrike">
                        <a:latin typeface="Montserrat"/>
                        <a:ea typeface="Montserrat"/>
                        <a:cs typeface="Montserrat"/>
                        <a:sym typeface="Montserrat"/>
                      </a:endParaRPr>
                    </a:p>
                  </a:txBody>
                  <a:tcPr marT="314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15%</a:t>
                      </a:r>
                      <a:endParaRPr sz="800" u="none" cap="none" strike="noStrike">
                        <a:latin typeface="Montserrat"/>
                        <a:ea typeface="Montserrat"/>
                        <a:cs typeface="Montserrat"/>
                        <a:sym typeface="Montserrat"/>
                      </a:endParaRPr>
                    </a:p>
                  </a:txBody>
                  <a:tcPr marT="185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301225">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1143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Necessities</a:t>
                      </a:r>
                      <a:endParaRPr sz="800" u="none" cap="none" strike="noStrike">
                        <a:latin typeface="Montserrat"/>
                        <a:ea typeface="Montserrat"/>
                        <a:cs typeface="Montserrat"/>
                        <a:sym typeface="Montserrat"/>
                      </a:endParaRPr>
                    </a:p>
                  </a:txBody>
                  <a:tcPr marT="144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25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$4,000</a:t>
                      </a:r>
                      <a:endParaRPr sz="8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1270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$4,200</a:t>
                      </a:r>
                      <a:endParaRPr sz="800" u="none" cap="none" strike="noStrike">
                        <a:latin typeface="Montserrat"/>
                        <a:ea typeface="Montserrat"/>
                        <a:cs typeface="Montserrat"/>
                        <a:sym typeface="Montserrat"/>
                      </a:endParaRPr>
                    </a:p>
                  </a:txBody>
                  <a:tcPr marT="141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25400" marR="0" rtl="0" algn="ctr">
                        <a:lnSpc>
                          <a:spcPct val="100000"/>
                        </a:lnSpc>
                        <a:spcBef>
                          <a:spcPts val="0"/>
                        </a:spcBef>
                        <a:spcAft>
                          <a:spcPts val="0"/>
                        </a:spcAft>
                        <a:buNone/>
                      </a:pPr>
                      <a:r>
                        <a:rPr lang="en" sz="800" u="none" cap="none" strike="noStrike">
                          <a:solidFill>
                            <a:srgbClr val="221F1F"/>
                          </a:solidFill>
                          <a:latin typeface="Montserrat"/>
                          <a:ea typeface="Montserrat"/>
                          <a:cs typeface="Montserrat"/>
                          <a:sym typeface="Montserrat"/>
                        </a:rPr>
                        <a:t>5%</a:t>
                      </a:r>
                      <a:endParaRPr sz="800" u="none" cap="none" strike="noStrike">
                        <a:latin typeface="Montserrat"/>
                        <a:ea typeface="Montserrat"/>
                        <a:cs typeface="Montserrat"/>
                        <a:sym typeface="Montserrat"/>
                      </a:endParaRPr>
                    </a:p>
                  </a:txBody>
                  <a:tcPr marT="141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355500">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Total</a:t>
                      </a:r>
                      <a:endParaRPr sz="800" u="none" cap="none" strike="noStrike">
                        <a:latin typeface="Montserrat"/>
                        <a:ea typeface="Montserrat"/>
                        <a:cs typeface="Montserrat"/>
                        <a:sym typeface="Montserrat"/>
                      </a:endParaRPr>
                    </a:p>
                  </a:txBody>
                  <a:tcPr marT="210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25400" marR="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$10,000</a:t>
                      </a:r>
                      <a:endParaRPr sz="800" u="none" cap="none" strike="noStrike">
                        <a:latin typeface="Montserrat"/>
                        <a:ea typeface="Montserrat"/>
                        <a:cs typeface="Montserrat"/>
                        <a:sym typeface="Montserrat"/>
                      </a:endParaRPr>
                    </a:p>
                  </a:txBody>
                  <a:tcPr marT="297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1270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$11,000</a:t>
                      </a:r>
                      <a:endParaRPr sz="800" u="none" cap="none" strike="noStrike">
                        <a:latin typeface="Montserrat"/>
                        <a:ea typeface="Montserrat"/>
                        <a:cs typeface="Montserrat"/>
                        <a:sym typeface="Montserrat"/>
                      </a:endParaRPr>
                    </a:p>
                  </a:txBody>
                  <a:tcPr marT="297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latin typeface="Montserrat"/>
                        <a:ea typeface="Montserrat"/>
                        <a:cs typeface="Montserrat"/>
                        <a:sym typeface="Montserrat"/>
                      </a:endParaRPr>
                    </a:p>
                    <a:p>
                      <a:pPr indent="0" lvl="0" marL="0" marR="25400" rtl="0" algn="ctr">
                        <a:lnSpc>
                          <a:spcPct val="100000"/>
                        </a:lnSpc>
                        <a:spcBef>
                          <a:spcPts val="0"/>
                        </a:spcBef>
                        <a:spcAft>
                          <a:spcPts val="0"/>
                        </a:spcAft>
                        <a:buNone/>
                      </a:pPr>
                      <a:r>
                        <a:rPr b="1" lang="en" sz="800" u="none" cap="none" strike="noStrike">
                          <a:solidFill>
                            <a:srgbClr val="221F1F"/>
                          </a:solidFill>
                          <a:latin typeface="Montserrat"/>
                          <a:ea typeface="Montserrat"/>
                          <a:cs typeface="Montserrat"/>
                          <a:sym typeface="Montserrat"/>
                        </a:rPr>
                        <a:t>10%</a:t>
                      </a:r>
                      <a:endParaRPr sz="800" u="none" cap="none" strike="noStrike">
                        <a:latin typeface="Montserrat"/>
                        <a:ea typeface="Montserrat"/>
                        <a:cs typeface="Montserrat"/>
                        <a:sym typeface="Montserrat"/>
                      </a:endParaRPr>
                    </a:p>
                  </a:txBody>
                  <a:tcPr marT="401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bl>
          </a:graphicData>
        </a:graphic>
      </p:graphicFrame>
      <p:pic>
        <p:nvPicPr>
          <p:cNvPr id="758" name="Google Shape;758;p51"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pic>
        <p:nvPicPr>
          <p:cNvPr id="759" name="Google Shape;759;p51"/>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760" name="Google Shape;760;p5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4" name="Shape 764"/>
        <p:cNvGrpSpPr/>
        <p:nvPr/>
      </p:nvGrpSpPr>
      <p:grpSpPr>
        <a:xfrm>
          <a:off x="0" y="0"/>
          <a:ext cx="0" cy="0"/>
          <a:chOff x="0" y="0"/>
          <a:chExt cx="0" cy="0"/>
        </a:xfrm>
      </p:grpSpPr>
      <p:pic>
        <p:nvPicPr>
          <p:cNvPr id="765" name="Google Shape;765;p52"/>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766" name="Google Shape;766;p52"/>
          <p:cNvSpPr txBox="1"/>
          <p:nvPr>
            <p:ph type="title"/>
          </p:nvPr>
        </p:nvSpPr>
        <p:spPr>
          <a:xfrm>
            <a:off x="508000" y="223500"/>
            <a:ext cx="54444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67" name="Google Shape;767;p52"/>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768" name="Google Shape;768;p52"/>
          <p:cNvSpPr txBox="1"/>
          <p:nvPr/>
        </p:nvSpPr>
        <p:spPr>
          <a:xfrm>
            <a:off x="508000" y="1090619"/>
            <a:ext cx="6801300" cy="38985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In essence, the impact of the ﬁat system paints a challenging picture for individuals globally. In the ﬁat system, prices rise, incomes stagnate, and the struggle to survive becomes a daily battle. While certain groups get richer, most individuals worldwide stay dependent on a system that makes them poorer and poorer.</a:t>
            </a:r>
            <a:endParaRPr sz="1000">
              <a:latin typeface="Montserrat"/>
              <a:ea typeface="Montserrat"/>
              <a:cs typeface="Montserrat"/>
              <a:sym typeface="Montserrat"/>
            </a:endParaRPr>
          </a:p>
          <a:p>
            <a:pPr indent="0" lvl="0" marL="0" rtl="0" algn="l">
              <a:lnSpc>
                <a:spcPct val="100000"/>
              </a:lnSpc>
              <a:spcBef>
                <a:spcPts val="200"/>
              </a:spcBef>
              <a:spcAft>
                <a:spcPts val="0"/>
              </a:spcAft>
              <a:buNone/>
            </a:pPr>
            <a:r>
              <a:t/>
            </a:r>
            <a:endParaRPr sz="1000">
              <a:latin typeface="Montserrat"/>
              <a:ea typeface="Montserrat"/>
              <a:cs typeface="Montserrat"/>
              <a:sym typeface="Montserrat"/>
            </a:endParaRPr>
          </a:p>
          <a:p>
            <a:pPr indent="0" lvl="0" marL="0" marR="135890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Impact on Society </a:t>
            </a:r>
            <a:r>
              <a:rPr i="0" lang="en" sz="1200">
                <a:solidFill>
                  <a:srgbClr val="444746"/>
                </a:solidFill>
                <a:latin typeface="Montserrat"/>
                <a:ea typeface="Montserrat"/>
                <a:cs typeface="Montserrat"/>
                <a:sym typeface="Montserrat"/>
              </a:rPr>
              <a:t>— </a:t>
            </a:r>
            <a:r>
              <a:rPr lang="en" sz="1200">
                <a:latin typeface="Montserrat"/>
                <a:ea typeface="Montserrat"/>
                <a:cs typeface="Montserrat"/>
                <a:sym typeface="Montserrat"/>
              </a:rPr>
              <a:t> </a:t>
            </a:r>
            <a:r>
              <a:rPr b="1" lang="en" sz="1200">
                <a:solidFill>
                  <a:srgbClr val="241B54"/>
                </a:solidFill>
                <a:latin typeface="Montserrat"/>
                <a:ea typeface="Montserrat"/>
                <a:cs typeface="Montserrat"/>
                <a:sym typeface="Montserrat"/>
              </a:rPr>
              <a:t>Increasing Wealth Inequality</a:t>
            </a:r>
            <a:endParaRPr sz="1200">
              <a:latin typeface="Montserrat"/>
              <a:ea typeface="Montserrat"/>
              <a:cs typeface="Montserrat"/>
              <a:sym typeface="Montserrat"/>
            </a:endParaRPr>
          </a:p>
          <a:p>
            <a:pPr indent="0" lvl="0" marL="0" marR="12700" rtl="0" algn="l">
              <a:lnSpc>
                <a:spcPct val="101800"/>
              </a:lnSpc>
              <a:spcBef>
                <a:spcPts val="1300"/>
              </a:spcBef>
              <a:spcAft>
                <a:spcPts val="0"/>
              </a:spcAft>
              <a:buNone/>
            </a:pPr>
            <a:r>
              <a:rPr lang="en" sz="1000">
                <a:solidFill>
                  <a:srgbClr val="57585B"/>
                </a:solidFill>
                <a:latin typeface="Montserrat"/>
                <a:ea typeface="Montserrat"/>
                <a:cs typeface="Montserrat"/>
                <a:sym typeface="Montserrat"/>
              </a:rPr>
              <a:t>In a society based on sound money, a government’s ﬁnancial decision-making is tied to the people's approval. However, in the ﬁat system, governments can go into unlimited debt on the backs of their citizens.</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power to print money at will often leads to political centralization. The ﬁat system enables governments to accumulate massive debts, making decisions that beneﬁt themselves rather than the majority. Superpowers like the United States  gain a competitive edge due to this phenomenon. They can print money endlessly to fund their plans, including wars. This ability allows these dominant nations to control, inﬂuence, and engage in geopolitical conﬂicts, creating a global power imbalance. Wars and major actions to control others become ﬁnancially feasible for superpowers while others without the same ﬁnancial ﬂexibility face limitations.</a:t>
            </a:r>
            <a:endParaRPr sz="1000">
              <a:latin typeface="Montserrat"/>
              <a:ea typeface="Montserrat"/>
              <a:cs typeface="Montserrat"/>
              <a:sym typeface="Montserrat"/>
            </a:endParaRPr>
          </a:p>
          <a:p>
            <a:pPr indent="0" lvl="0" marL="0" marR="254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Under the ﬁat system, wealth does not distribute itself evenly. Instead, it tends to concentrate in the hands of a select few. This phenomenon is like playing a game of Monopoly where a handful of players possess almost all the hotels and properties while the majority struggle to stay aﬂoat. The ﬁat system has become a tool for certain groups to concentrate wealth. Money printing allows governments and their tight collaboration with central banks to inject more currency into the economy, and the recipients of this newly created money are those with existing wealth and status </a:t>
            </a:r>
            <a:r>
              <a:rPr i="0" lang="en" sz="1000">
                <a:solidFill>
                  <a:srgbClr val="444746"/>
                </a:solidFill>
                <a:latin typeface="Montserrat"/>
                <a:ea typeface="Montserrat"/>
                <a:cs typeface="Montserrat"/>
                <a:sym typeface="Montserrat"/>
              </a:rPr>
              <a:t>— </a:t>
            </a:r>
            <a:r>
              <a:rPr lang="en" sz="1000">
                <a:solidFill>
                  <a:srgbClr val="57585B"/>
                </a:solidFill>
                <a:latin typeface="Montserrat"/>
                <a:ea typeface="Montserrat"/>
                <a:cs typeface="Montserrat"/>
                <a:sym typeface="Montserrat"/>
              </a:rPr>
              <a:t>powerful entities and individuals.</a:t>
            </a:r>
            <a:endParaRPr sz="1000">
              <a:latin typeface="Montserrat"/>
              <a:ea typeface="Montserrat"/>
              <a:cs typeface="Montserrat"/>
              <a:sym typeface="Montserrat"/>
            </a:endParaRPr>
          </a:p>
        </p:txBody>
      </p:sp>
      <p:grpSp>
        <p:nvGrpSpPr>
          <p:cNvPr id="769" name="Google Shape;769;p52"/>
          <p:cNvGrpSpPr/>
          <p:nvPr/>
        </p:nvGrpSpPr>
        <p:grpSpPr>
          <a:xfrm>
            <a:off x="7490995" y="2103941"/>
            <a:ext cx="1404031" cy="1871849"/>
            <a:chOff x="15866605" y="6202500"/>
            <a:chExt cx="3108327" cy="4144009"/>
          </a:xfrm>
        </p:grpSpPr>
        <p:pic>
          <p:nvPicPr>
            <p:cNvPr id="770" name="Google Shape;770;p52"/>
            <p:cNvPicPr preferRelativeResize="0"/>
            <p:nvPr/>
          </p:nvPicPr>
          <p:blipFill rotWithShape="1">
            <a:blip r:embed="rId5">
              <a:alphaModFix/>
            </a:blip>
            <a:srcRect b="0" l="0" r="0" t="0"/>
            <a:stretch/>
          </p:blipFill>
          <p:spPr>
            <a:xfrm>
              <a:off x="15866605" y="6202502"/>
              <a:ext cx="3107895" cy="4143861"/>
            </a:xfrm>
            <a:prstGeom prst="rect">
              <a:avLst/>
            </a:prstGeom>
            <a:noFill/>
            <a:ln>
              <a:noFill/>
            </a:ln>
          </p:spPr>
        </p:pic>
        <p:sp>
          <p:nvSpPr>
            <p:cNvPr id="771" name="Google Shape;771;p52"/>
            <p:cNvSpPr/>
            <p:nvPr/>
          </p:nvSpPr>
          <p:spPr>
            <a:xfrm>
              <a:off x="15866607" y="6202500"/>
              <a:ext cx="3108325" cy="4144009"/>
            </a:xfrm>
            <a:custGeom>
              <a:rect b="b" l="l" r="r" t="t"/>
              <a:pathLst>
                <a:path extrusionOk="0" h="4144009" w="3108325">
                  <a:moveTo>
                    <a:pt x="3037331" y="4143863"/>
                  </a:moveTo>
                  <a:lnTo>
                    <a:pt x="70563" y="4143863"/>
                  </a:lnTo>
                  <a:lnTo>
                    <a:pt x="43096" y="4138318"/>
                  </a:lnTo>
                  <a:lnTo>
                    <a:pt x="20666" y="4123196"/>
                  </a:lnTo>
                  <a:lnTo>
                    <a:pt x="5544" y="4100767"/>
                  </a:lnTo>
                  <a:lnTo>
                    <a:pt x="0" y="4073300"/>
                  </a:lnTo>
                  <a:lnTo>
                    <a:pt x="0" y="70563"/>
                  </a:lnTo>
                  <a:lnTo>
                    <a:pt x="5544" y="43096"/>
                  </a:lnTo>
                  <a:lnTo>
                    <a:pt x="20666" y="20666"/>
                  </a:lnTo>
                  <a:lnTo>
                    <a:pt x="43096" y="5544"/>
                  </a:lnTo>
                  <a:lnTo>
                    <a:pt x="70563" y="0"/>
                  </a:lnTo>
                  <a:lnTo>
                    <a:pt x="3037331" y="0"/>
                  </a:lnTo>
                  <a:lnTo>
                    <a:pt x="3064798" y="5544"/>
                  </a:lnTo>
                  <a:lnTo>
                    <a:pt x="3087227" y="20666"/>
                  </a:lnTo>
                  <a:lnTo>
                    <a:pt x="3102349" y="43096"/>
                  </a:lnTo>
                  <a:lnTo>
                    <a:pt x="3107894" y="70563"/>
                  </a:lnTo>
                  <a:lnTo>
                    <a:pt x="3107894" y="4073300"/>
                  </a:lnTo>
                  <a:lnTo>
                    <a:pt x="3102349" y="4100767"/>
                  </a:lnTo>
                  <a:lnTo>
                    <a:pt x="3087227" y="4123196"/>
                  </a:lnTo>
                  <a:lnTo>
                    <a:pt x="3064798" y="4138318"/>
                  </a:lnTo>
                  <a:lnTo>
                    <a:pt x="3037331" y="4143863"/>
                  </a:lnTo>
                  <a:close/>
                </a:path>
              </a:pathLst>
            </a:custGeom>
            <a:noFill/>
            <a:ln cap="flat" cmpd="sng" w="68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13"/>
            </a:p>
          </p:txBody>
        </p:sp>
      </p:grpSp>
      <p:pic>
        <p:nvPicPr>
          <p:cNvPr id="772" name="Google Shape;772;p52"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773" name="Google Shape;773;p52"/>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774" name="Google Shape;774;p5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8" name="Shape 778"/>
        <p:cNvGrpSpPr/>
        <p:nvPr/>
      </p:nvGrpSpPr>
      <p:grpSpPr>
        <a:xfrm>
          <a:off x="0" y="0"/>
          <a:ext cx="0" cy="0"/>
          <a:chOff x="0" y="0"/>
          <a:chExt cx="0" cy="0"/>
        </a:xfrm>
      </p:grpSpPr>
      <p:pic>
        <p:nvPicPr>
          <p:cNvPr id="779" name="Google Shape;779;p53"/>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780" name="Google Shape;780;p53"/>
          <p:cNvSpPr txBox="1"/>
          <p:nvPr>
            <p:ph type="title"/>
          </p:nvPr>
        </p:nvSpPr>
        <p:spPr>
          <a:xfrm>
            <a:off x="508000" y="223500"/>
            <a:ext cx="50166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81" name="Google Shape;781;p53"/>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782" name="Google Shape;782;p53"/>
          <p:cNvSpPr txBox="1"/>
          <p:nvPr/>
        </p:nvSpPr>
        <p:spPr>
          <a:xfrm>
            <a:off x="508006" y="1222050"/>
            <a:ext cx="4112400" cy="33036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The Global Debt Burden</a:t>
            </a:r>
            <a:endParaRPr sz="1200">
              <a:latin typeface="Montserrat"/>
              <a:ea typeface="Montserrat"/>
              <a:cs typeface="Montserrat"/>
              <a:sym typeface="Montserrat"/>
            </a:endParaRPr>
          </a:p>
          <a:p>
            <a:pPr indent="0" lvl="0" marL="0" marR="0" rtl="0" algn="l">
              <a:lnSpc>
                <a:spcPct val="101800"/>
              </a:lnSpc>
              <a:spcBef>
                <a:spcPts val="1000"/>
              </a:spcBef>
              <a:spcAft>
                <a:spcPts val="0"/>
              </a:spcAft>
              <a:buNone/>
            </a:pPr>
            <a:r>
              <a:rPr lang="en" sz="1000">
                <a:solidFill>
                  <a:srgbClr val="57585B"/>
                </a:solidFill>
                <a:latin typeface="Montserrat"/>
                <a:ea typeface="Montserrat"/>
                <a:cs typeface="Montserrat"/>
                <a:sym typeface="Montserrat"/>
              </a:rPr>
              <a:t>As a result of the ﬁat system, governments across the globe ﬁnd themselves stuck in an enormous web of debt, caught up in what is called, ”The global debt spiral.” Imagine a scenario where you borrow more money than you can ever hope to repay. This is happening on a massive scale worldwide. Governments, drowning in debt, have been caught in a dangerous game of accumulating more debt than they can ever pay back. It's a story of reckless spending, borrowing, and a lack of  foresight that now pushes nations around the world to the brink of ﬁnancial disaster.</a:t>
            </a:r>
            <a:endParaRPr sz="1000">
              <a:latin typeface="Montserrat"/>
              <a:ea typeface="Montserrat"/>
              <a:cs typeface="Montserrat"/>
              <a:sym typeface="Montserrat"/>
            </a:endParaRPr>
          </a:p>
          <a:p>
            <a:pPr indent="0" lvl="0" marL="0" rtl="0" algn="l">
              <a:lnSpc>
                <a:spcPct val="100000"/>
              </a:lnSpc>
              <a:spcBef>
                <a:spcPts val="100"/>
              </a:spcBef>
              <a:spcAft>
                <a:spcPts val="0"/>
              </a:spcAft>
              <a:buNone/>
            </a:pPr>
            <a:r>
              <a:t/>
            </a:r>
            <a:endParaRPr sz="1000">
              <a:latin typeface="Montserrat"/>
              <a:ea typeface="Montserrat"/>
              <a:cs typeface="Montserrat"/>
              <a:sym typeface="Montserrat"/>
            </a:endParaRPr>
          </a:p>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As of today, the U.S. federal government has added a staggering $10 trillion of new debt since 2019. Total debt has skyrocketed from about $23 trillion during the fourth quarter of 2019 to an astronomical $34 trillion today. The pace at which governments globally churn out new debt isn't slowing down; in fact, it's accelerating. The year 2023 was projected to be the most debt-additive year since the turbulent times of 2021, marked by the COVID pandemic.</a:t>
            </a:r>
            <a:endParaRPr sz="1000">
              <a:latin typeface="Montserrat"/>
              <a:ea typeface="Montserrat"/>
              <a:cs typeface="Montserrat"/>
              <a:sym typeface="Montserrat"/>
            </a:endParaRPr>
          </a:p>
        </p:txBody>
      </p:sp>
      <p:grpSp>
        <p:nvGrpSpPr>
          <p:cNvPr id="783" name="Google Shape;783;p53"/>
          <p:cNvGrpSpPr/>
          <p:nvPr/>
        </p:nvGrpSpPr>
        <p:grpSpPr>
          <a:xfrm>
            <a:off x="5298067" y="1668773"/>
            <a:ext cx="3158560" cy="2410157"/>
            <a:chOff x="10316858" y="5833076"/>
            <a:chExt cx="3915409" cy="2987675"/>
          </a:xfrm>
        </p:grpSpPr>
        <p:pic>
          <p:nvPicPr>
            <p:cNvPr id="784" name="Google Shape;784;p53"/>
            <p:cNvPicPr preferRelativeResize="0"/>
            <p:nvPr/>
          </p:nvPicPr>
          <p:blipFill rotWithShape="1">
            <a:blip r:embed="rId5">
              <a:alphaModFix/>
            </a:blip>
            <a:srcRect b="0" l="0" r="0" t="0"/>
            <a:stretch/>
          </p:blipFill>
          <p:spPr>
            <a:xfrm>
              <a:off x="10316859" y="5833089"/>
              <a:ext cx="3915211" cy="2987062"/>
            </a:xfrm>
            <a:prstGeom prst="rect">
              <a:avLst/>
            </a:prstGeom>
            <a:noFill/>
            <a:ln>
              <a:noFill/>
            </a:ln>
          </p:spPr>
        </p:pic>
        <p:sp>
          <p:nvSpPr>
            <p:cNvPr id="785" name="Google Shape;785;p53"/>
            <p:cNvSpPr/>
            <p:nvPr/>
          </p:nvSpPr>
          <p:spPr>
            <a:xfrm>
              <a:off x="10316858" y="5833076"/>
              <a:ext cx="3915409" cy="2987675"/>
            </a:xfrm>
            <a:custGeom>
              <a:rect b="b" l="l" r="r" t="t"/>
              <a:pathLst>
                <a:path extrusionOk="0" h="2987675" w="3915409">
                  <a:moveTo>
                    <a:pt x="3915210" y="72605"/>
                  </a:moveTo>
                  <a:lnTo>
                    <a:pt x="3915210" y="2914466"/>
                  </a:lnTo>
                  <a:lnTo>
                    <a:pt x="3909505" y="2942725"/>
                  </a:lnTo>
                  <a:lnTo>
                    <a:pt x="3893946" y="2965803"/>
                  </a:lnTo>
                  <a:lnTo>
                    <a:pt x="3870868" y="2981364"/>
                  </a:lnTo>
                  <a:lnTo>
                    <a:pt x="3842605" y="2987071"/>
                  </a:lnTo>
                  <a:lnTo>
                    <a:pt x="72605" y="2987071"/>
                  </a:lnTo>
                  <a:lnTo>
                    <a:pt x="44341" y="2981364"/>
                  </a:lnTo>
                  <a:lnTo>
                    <a:pt x="21263" y="2965803"/>
                  </a:lnTo>
                  <a:lnTo>
                    <a:pt x="5704" y="2942725"/>
                  </a:lnTo>
                  <a:lnTo>
                    <a:pt x="0" y="2914466"/>
                  </a:lnTo>
                  <a:lnTo>
                    <a:pt x="0" y="72605"/>
                  </a:lnTo>
                  <a:lnTo>
                    <a:pt x="5704" y="44346"/>
                  </a:lnTo>
                  <a:lnTo>
                    <a:pt x="21263" y="21267"/>
                  </a:lnTo>
                  <a:lnTo>
                    <a:pt x="44341" y="5706"/>
                  </a:lnTo>
                  <a:lnTo>
                    <a:pt x="72605" y="0"/>
                  </a:lnTo>
                  <a:lnTo>
                    <a:pt x="3842605" y="0"/>
                  </a:lnTo>
                  <a:lnTo>
                    <a:pt x="3870868" y="5706"/>
                  </a:lnTo>
                  <a:lnTo>
                    <a:pt x="3893946" y="21267"/>
                  </a:lnTo>
                  <a:lnTo>
                    <a:pt x="3909505" y="44346"/>
                  </a:lnTo>
                  <a:lnTo>
                    <a:pt x="3915210" y="72605"/>
                  </a:lnTo>
                  <a:close/>
                </a:path>
              </a:pathLst>
            </a:custGeom>
            <a:noFill/>
            <a:ln cap="flat" cmpd="sng" w="111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18"/>
            </a:p>
          </p:txBody>
        </p:sp>
        <p:pic>
          <p:nvPicPr>
            <p:cNvPr id="786" name="Google Shape;786;p53"/>
            <p:cNvPicPr preferRelativeResize="0"/>
            <p:nvPr/>
          </p:nvPicPr>
          <p:blipFill rotWithShape="1">
            <a:blip r:embed="rId6">
              <a:alphaModFix/>
            </a:blip>
            <a:srcRect b="0" l="0" r="0" t="0"/>
            <a:stretch/>
          </p:blipFill>
          <p:spPr>
            <a:xfrm>
              <a:off x="10427043" y="5941054"/>
              <a:ext cx="3694841" cy="2771119"/>
            </a:xfrm>
            <a:prstGeom prst="rect">
              <a:avLst/>
            </a:prstGeom>
            <a:noFill/>
            <a:ln>
              <a:noFill/>
            </a:ln>
          </p:spPr>
        </p:pic>
      </p:grpSp>
      <p:pic>
        <p:nvPicPr>
          <p:cNvPr id="787" name="Google Shape;787;p53"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788" name="Google Shape;788;p53"/>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789" name="Google Shape;789;p5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4"/>
          <p:cNvSpPr txBox="1"/>
          <p:nvPr>
            <p:ph type="title"/>
          </p:nvPr>
        </p:nvSpPr>
        <p:spPr>
          <a:xfrm>
            <a:off x="508000" y="223500"/>
            <a:ext cx="5289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795" name="Google Shape;795;p54"/>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796" name="Google Shape;796;p54"/>
          <p:cNvSpPr txBox="1"/>
          <p:nvPr/>
        </p:nvSpPr>
        <p:spPr>
          <a:xfrm>
            <a:off x="5258450" y="1239525"/>
            <a:ext cx="3371400" cy="1883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So, what does this mean for the individuals and societies that already need to deal with the consequences of the ﬁat system? The debt spiral they are caught up in is like a snowball rolling down a hill—it just keeps getting bigger, and we're not sure how to stop it.</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consequences mentioned earlier, from wealth inequality to societal unrest, won't fade away. Instead, the global debt burden has reached a point of no return, ensuring that things are destined to get worse.</a:t>
            </a:r>
            <a:endParaRPr sz="1000">
              <a:latin typeface="Montserrat"/>
              <a:ea typeface="Montserrat"/>
              <a:cs typeface="Montserrat"/>
              <a:sym typeface="Montserrat"/>
            </a:endParaRPr>
          </a:p>
        </p:txBody>
      </p:sp>
      <p:sp>
        <p:nvSpPr>
          <p:cNvPr id="797" name="Google Shape;797;p54"/>
          <p:cNvSpPr txBox="1"/>
          <p:nvPr/>
        </p:nvSpPr>
        <p:spPr>
          <a:xfrm>
            <a:off x="508000" y="1239525"/>
            <a:ext cx="33252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603990"/>
                </a:solidFill>
                <a:latin typeface="Montserrat"/>
                <a:ea typeface="Montserrat"/>
                <a:cs typeface="Montserrat"/>
                <a:sym typeface="Montserrat"/>
              </a:rPr>
              <a:t>The State of the World´s Government Debt</a:t>
            </a:r>
            <a:endParaRPr sz="800">
              <a:solidFill>
                <a:srgbClr val="603990"/>
              </a:solidFill>
              <a:latin typeface="Montserrat"/>
              <a:ea typeface="Montserrat"/>
              <a:cs typeface="Montserrat"/>
              <a:sym typeface="Montserrat"/>
            </a:endParaRPr>
          </a:p>
        </p:txBody>
      </p:sp>
      <p:grpSp>
        <p:nvGrpSpPr>
          <p:cNvPr id="798" name="Google Shape;798;p54"/>
          <p:cNvGrpSpPr/>
          <p:nvPr/>
        </p:nvGrpSpPr>
        <p:grpSpPr>
          <a:xfrm>
            <a:off x="519656" y="1419263"/>
            <a:ext cx="3371415" cy="3399107"/>
            <a:chOff x="1142645" y="3120690"/>
            <a:chExt cx="5009532" cy="5050679"/>
          </a:xfrm>
        </p:grpSpPr>
        <p:pic>
          <p:nvPicPr>
            <p:cNvPr id="799" name="Google Shape;799;p54"/>
            <p:cNvPicPr preferRelativeResize="0"/>
            <p:nvPr/>
          </p:nvPicPr>
          <p:blipFill rotWithShape="1">
            <a:blip r:embed="rId4">
              <a:alphaModFix/>
            </a:blip>
            <a:srcRect b="0" l="0" r="0" t="0"/>
            <a:stretch/>
          </p:blipFill>
          <p:spPr>
            <a:xfrm>
              <a:off x="1142645" y="3120690"/>
              <a:ext cx="5009177" cy="5034883"/>
            </a:xfrm>
            <a:prstGeom prst="rect">
              <a:avLst/>
            </a:prstGeom>
            <a:noFill/>
            <a:ln>
              <a:noFill/>
            </a:ln>
          </p:spPr>
        </p:pic>
        <p:sp>
          <p:nvSpPr>
            <p:cNvPr id="800" name="Google Shape;800;p54"/>
            <p:cNvSpPr/>
            <p:nvPr/>
          </p:nvSpPr>
          <p:spPr>
            <a:xfrm>
              <a:off x="5255557" y="7715440"/>
              <a:ext cx="896620" cy="455929"/>
            </a:xfrm>
            <a:custGeom>
              <a:rect b="b" l="l" r="r" t="t"/>
              <a:pathLst>
                <a:path extrusionOk="0" h="455929" w="896620">
                  <a:moveTo>
                    <a:pt x="896286" y="0"/>
                  </a:moveTo>
                  <a:lnTo>
                    <a:pt x="0" y="0"/>
                  </a:lnTo>
                  <a:lnTo>
                    <a:pt x="0" y="455368"/>
                  </a:lnTo>
                  <a:lnTo>
                    <a:pt x="896286" y="455368"/>
                  </a:lnTo>
                  <a:lnTo>
                    <a:pt x="89628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83"/>
            </a:p>
          </p:txBody>
        </p:sp>
      </p:grpSp>
      <p:pic>
        <p:nvPicPr>
          <p:cNvPr id="801" name="Google Shape;801;p54"/>
          <p:cNvPicPr preferRelativeResize="0"/>
          <p:nvPr/>
        </p:nvPicPr>
        <p:blipFill rotWithShape="1">
          <a:blip r:embed="rId5">
            <a:alphaModFix/>
          </a:blip>
          <a:srcRect b="0" l="0" r="0" t="0"/>
          <a:stretch/>
        </p:blipFill>
        <p:spPr>
          <a:xfrm>
            <a:off x="3781950" y="4071345"/>
            <a:ext cx="316281" cy="619313"/>
          </a:xfrm>
          <a:prstGeom prst="rect">
            <a:avLst/>
          </a:prstGeom>
          <a:noFill/>
          <a:ln>
            <a:noFill/>
          </a:ln>
        </p:spPr>
      </p:pic>
      <p:pic>
        <p:nvPicPr>
          <p:cNvPr id="802" name="Google Shape;802;p54"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803" name="Google Shape;803;p54"/>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804" name="Google Shape;804;p5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25</a:t>
            </a:r>
            <a:endParaRPr/>
          </a:p>
        </p:txBody>
      </p:sp>
      <p:pic>
        <p:nvPicPr>
          <p:cNvPr id="805" name="Google Shape;805;p54" title="state-of-the-worlds-government-debt-68f5.jpg"/>
          <p:cNvPicPr preferRelativeResize="0"/>
          <p:nvPr/>
        </p:nvPicPr>
        <p:blipFill rotWithShape="1">
          <a:blip r:embed="rId8">
            <a:alphaModFix/>
          </a:blip>
          <a:srcRect b="7672" l="0" r="0" t="4346"/>
          <a:stretch/>
        </p:blipFill>
        <p:spPr>
          <a:xfrm>
            <a:off x="508000" y="1419275"/>
            <a:ext cx="3371424" cy="3364829"/>
          </a:xfrm>
          <a:prstGeom prst="rect">
            <a:avLst/>
          </a:prstGeom>
          <a:noFill/>
          <a:ln>
            <a:noFill/>
          </a:ln>
        </p:spPr>
      </p:pic>
      <p:sp>
        <p:nvSpPr>
          <p:cNvPr id="806" name="Google Shape;806;p54"/>
          <p:cNvSpPr/>
          <p:nvPr/>
        </p:nvSpPr>
        <p:spPr>
          <a:xfrm>
            <a:off x="3295400" y="4495300"/>
            <a:ext cx="579300" cy="30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7" name="Google Shape;807;p54"/>
          <p:cNvSpPr txBox="1"/>
          <p:nvPr/>
        </p:nvSpPr>
        <p:spPr>
          <a:xfrm>
            <a:off x="3782208" y="3816725"/>
            <a:ext cx="1321800" cy="932100"/>
          </a:xfrm>
          <a:prstGeom prst="rect">
            <a:avLst/>
          </a:prstGeom>
          <a:noFill/>
          <a:ln>
            <a:noFill/>
          </a:ln>
        </p:spPr>
        <p:txBody>
          <a:bodyPr anchorCtr="0" anchor="t" bIns="0" lIns="0" spcFirstLastPara="1" rIns="0" wrap="square" tIns="70950">
            <a:spAutoFit/>
          </a:bodyPr>
          <a:lstStyle/>
          <a:p>
            <a:pPr indent="0" lvl="0" marL="0" rtl="0" algn="l">
              <a:lnSpc>
                <a:spcPct val="100000"/>
              </a:lnSpc>
              <a:spcBef>
                <a:spcPts val="0"/>
              </a:spcBef>
              <a:spcAft>
                <a:spcPts val="0"/>
              </a:spcAft>
              <a:buNone/>
            </a:pPr>
            <a:r>
              <a:rPr b="1" lang="en" sz="774">
                <a:solidFill>
                  <a:srgbClr val="221F1F"/>
                </a:solidFill>
                <a:latin typeface="Open Sans"/>
                <a:ea typeface="Open Sans"/>
                <a:cs typeface="Open Sans"/>
                <a:sym typeface="Open Sans"/>
              </a:rPr>
              <a:t>Debt to GDP Ratio 2021 (%)</a:t>
            </a:r>
            <a:endParaRPr sz="774">
              <a:latin typeface="Open Sans"/>
              <a:ea typeface="Open Sans"/>
              <a:cs typeface="Open Sans"/>
              <a:sym typeface="Open Sans"/>
            </a:endParaRPr>
          </a:p>
          <a:p>
            <a:pPr indent="0" lvl="0" marL="379524" rtl="0" algn="l">
              <a:lnSpc>
                <a:spcPct val="100000"/>
              </a:lnSpc>
              <a:spcBef>
                <a:spcPts val="443"/>
              </a:spcBef>
              <a:spcAft>
                <a:spcPts val="0"/>
              </a:spcAft>
              <a:buNone/>
            </a:pPr>
            <a:r>
              <a:rPr lang="en" sz="664">
                <a:solidFill>
                  <a:srgbClr val="221F1F"/>
                </a:solidFill>
                <a:latin typeface="Open Sans"/>
                <a:ea typeface="Open Sans"/>
                <a:cs typeface="Open Sans"/>
                <a:sym typeface="Open Sans"/>
              </a:rPr>
              <a:t>200% or more</a:t>
            </a:r>
            <a:endParaRPr sz="664">
              <a:latin typeface="Open Sans"/>
              <a:ea typeface="Open Sans"/>
              <a:cs typeface="Open Sans"/>
              <a:sym typeface="Open Sans"/>
            </a:endParaRPr>
          </a:p>
          <a:p>
            <a:pPr indent="0" lvl="0" marL="379524" rtl="0" algn="l">
              <a:lnSpc>
                <a:spcPct val="100000"/>
              </a:lnSpc>
              <a:spcBef>
                <a:spcPts val="111"/>
              </a:spcBef>
              <a:spcAft>
                <a:spcPts val="0"/>
              </a:spcAft>
              <a:buNone/>
            </a:pPr>
            <a:r>
              <a:rPr lang="en" sz="664">
                <a:solidFill>
                  <a:srgbClr val="221F1F"/>
                </a:solidFill>
                <a:latin typeface="Open Sans"/>
                <a:ea typeface="Open Sans"/>
                <a:cs typeface="Open Sans"/>
                <a:sym typeface="Open Sans"/>
              </a:rPr>
              <a:t>100% </a:t>
            </a:r>
            <a:r>
              <a:rPr b="0" i="0" lang="en" sz="664">
                <a:solidFill>
                  <a:srgbClr val="444746"/>
                </a:solidFill>
                <a:latin typeface="Arial"/>
                <a:ea typeface="Arial"/>
                <a:cs typeface="Arial"/>
                <a:sym typeface="Arial"/>
              </a:rPr>
              <a:t>—</a:t>
            </a:r>
            <a:r>
              <a:rPr lang="en" sz="664">
                <a:solidFill>
                  <a:srgbClr val="221F1F"/>
                </a:solidFill>
                <a:latin typeface="Open Sans"/>
                <a:ea typeface="Open Sans"/>
                <a:cs typeface="Open Sans"/>
                <a:sym typeface="Open Sans"/>
              </a:rPr>
              <a:t> 199.9%</a:t>
            </a:r>
            <a:endParaRPr sz="664">
              <a:latin typeface="Open Sans"/>
              <a:ea typeface="Open Sans"/>
              <a:cs typeface="Open Sans"/>
              <a:sym typeface="Open Sans"/>
            </a:endParaRPr>
          </a:p>
          <a:p>
            <a:pPr indent="0" lvl="0" marL="379524" rtl="0" algn="l">
              <a:lnSpc>
                <a:spcPct val="100000"/>
              </a:lnSpc>
              <a:spcBef>
                <a:spcPts val="111"/>
              </a:spcBef>
              <a:spcAft>
                <a:spcPts val="0"/>
              </a:spcAft>
              <a:buNone/>
            </a:pPr>
            <a:r>
              <a:rPr lang="en" sz="664">
                <a:solidFill>
                  <a:srgbClr val="221F1F"/>
                </a:solidFill>
                <a:latin typeface="Open Sans"/>
                <a:ea typeface="Open Sans"/>
                <a:cs typeface="Open Sans"/>
                <a:sym typeface="Open Sans"/>
              </a:rPr>
              <a:t>50% </a:t>
            </a:r>
            <a:r>
              <a:rPr b="0" i="0" lang="en" sz="664">
                <a:solidFill>
                  <a:srgbClr val="444746"/>
                </a:solidFill>
                <a:latin typeface="Arial"/>
                <a:ea typeface="Arial"/>
                <a:cs typeface="Arial"/>
                <a:sym typeface="Arial"/>
              </a:rPr>
              <a:t>—</a:t>
            </a:r>
            <a:r>
              <a:rPr lang="en" sz="664">
                <a:solidFill>
                  <a:srgbClr val="221F1F"/>
                </a:solidFill>
                <a:latin typeface="Open Sans"/>
                <a:ea typeface="Open Sans"/>
                <a:cs typeface="Open Sans"/>
                <a:sym typeface="Open Sans"/>
              </a:rPr>
              <a:t> 99.9%</a:t>
            </a:r>
            <a:endParaRPr sz="664">
              <a:latin typeface="Open Sans"/>
              <a:ea typeface="Open Sans"/>
              <a:cs typeface="Open Sans"/>
              <a:sym typeface="Open Sans"/>
            </a:endParaRPr>
          </a:p>
          <a:p>
            <a:pPr indent="0" lvl="0" marL="379524" rtl="0" algn="l">
              <a:lnSpc>
                <a:spcPct val="100000"/>
              </a:lnSpc>
              <a:spcBef>
                <a:spcPts val="111"/>
              </a:spcBef>
              <a:spcAft>
                <a:spcPts val="0"/>
              </a:spcAft>
              <a:buNone/>
            </a:pPr>
            <a:r>
              <a:rPr lang="en" sz="664">
                <a:solidFill>
                  <a:srgbClr val="221F1F"/>
                </a:solidFill>
                <a:latin typeface="Open Sans"/>
                <a:ea typeface="Open Sans"/>
                <a:cs typeface="Open Sans"/>
                <a:sym typeface="Open Sans"/>
              </a:rPr>
              <a:t>20% </a:t>
            </a:r>
            <a:r>
              <a:rPr b="0" i="0" lang="en" sz="664">
                <a:solidFill>
                  <a:srgbClr val="444746"/>
                </a:solidFill>
                <a:latin typeface="Arial"/>
                <a:ea typeface="Arial"/>
                <a:cs typeface="Arial"/>
                <a:sym typeface="Arial"/>
              </a:rPr>
              <a:t>—</a:t>
            </a:r>
            <a:r>
              <a:rPr lang="en" sz="664">
                <a:solidFill>
                  <a:srgbClr val="221F1F"/>
                </a:solidFill>
                <a:latin typeface="Open Sans"/>
                <a:ea typeface="Open Sans"/>
                <a:cs typeface="Open Sans"/>
                <a:sym typeface="Open Sans"/>
              </a:rPr>
              <a:t> 49.9%</a:t>
            </a:r>
            <a:endParaRPr sz="664">
              <a:latin typeface="Open Sans"/>
              <a:ea typeface="Open Sans"/>
              <a:cs typeface="Open Sans"/>
              <a:sym typeface="Open Sans"/>
            </a:endParaRPr>
          </a:p>
          <a:p>
            <a:pPr indent="0" lvl="0" marL="379524" rtl="0" algn="l">
              <a:lnSpc>
                <a:spcPct val="100000"/>
              </a:lnSpc>
              <a:spcBef>
                <a:spcPts val="111"/>
              </a:spcBef>
              <a:spcAft>
                <a:spcPts val="0"/>
              </a:spcAft>
              <a:buNone/>
            </a:pPr>
            <a:r>
              <a:rPr lang="en" sz="664">
                <a:solidFill>
                  <a:srgbClr val="221F1F"/>
                </a:solidFill>
                <a:latin typeface="Open Sans"/>
                <a:ea typeface="Open Sans"/>
                <a:cs typeface="Open Sans"/>
                <a:sym typeface="Open Sans"/>
              </a:rPr>
              <a:t>10% </a:t>
            </a:r>
            <a:r>
              <a:rPr b="0" i="0" lang="en" sz="664">
                <a:solidFill>
                  <a:srgbClr val="444746"/>
                </a:solidFill>
                <a:latin typeface="Arial"/>
                <a:ea typeface="Arial"/>
                <a:cs typeface="Arial"/>
                <a:sym typeface="Arial"/>
              </a:rPr>
              <a:t>—</a:t>
            </a:r>
            <a:r>
              <a:rPr lang="en" sz="664">
                <a:solidFill>
                  <a:srgbClr val="221F1F"/>
                </a:solidFill>
                <a:latin typeface="Open Sans"/>
                <a:ea typeface="Open Sans"/>
                <a:cs typeface="Open Sans"/>
                <a:sym typeface="Open Sans"/>
              </a:rPr>
              <a:t> 19.9%</a:t>
            </a:r>
            <a:endParaRPr sz="664">
              <a:latin typeface="Open Sans"/>
              <a:ea typeface="Open Sans"/>
              <a:cs typeface="Open Sans"/>
              <a:sym typeface="Open Sans"/>
            </a:endParaRPr>
          </a:p>
          <a:p>
            <a:pPr indent="0" lvl="0" marL="379524" rtl="0" algn="l">
              <a:lnSpc>
                <a:spcPct val="100000"/>
              </a:lnSpc>
              <a:spcBef>
                <a:spcPts val="111"/>
              </a:spcBef>
              <a:spcAft>
                <a:spcPts val="0"/>
              </a:spcAft>
              <a:buNone/>
            </a:pPr>
            <a:r>
              <a:rPr lang="en" sz="664">
                <a:solidFill>
                  <a:srgbClr val="221F1F"/>
                </a:solidFill>
                <a:latin typeface="Open Sans"/>
                <a:ea typeface="Open Sans"/>
                <a:cs typeface="Open Sans"/>
                <a:sym typeface="Open Sans"/>
              </a:rPr>
              <a:t>Less than 10%</a:t>
            </a:r>
            <a:endParaRPr sz="664">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5"/>
          <p:cNvSpPr txBox="1"/>
          <p:nvPr>
            <p:ph type="title"/>
          </p:nvPr>
        </p:nvSpPr>
        <p:spPr>
          <a:xfrm>
            <a:off x="508000" y="223500"/>
            <a:ext cx="5289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813" name="Google Shape;813;p55"/>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grpSp>
        <p:nvGrpSpPr>
          <p:cNvPr id="814" name="Google Shape;814;p55"/>
          <p:cNvGrpSpPr/>
          <p:nvPr/>
        </p:nvGrpSpPr>
        <p:grpSpPr>
          <a:xfrm>
            <a:off x="4699541" y="2374830"/>
            <a:ext cx="3746498" cy="1405039"/>
            <a:chOff x="4699541" y="1170538"/>
            <a:chExt cx="3746498" cy="1405039"/>
          </a:xfrm>
        </p:grpSpPr>
        <p:pic>
          <p:nvPicPr>
            <p:cNvPr id="815" name="Google Shape;815;p55"/>
            <p:cNvPicPr preferRelativeResize="0"/>
            <p:nvPr/>
          </p:nvPicPr>
          <p:blipFill rotWithShape="1">
            <a:blip r:embed="rId4">
              <a:alphaModFix/>
            </a:blip>
            <a:srcRect b="0" l="0" r="0" t="0"/>
            <a:stretch/>
          </p:blipFill>
          <p:spPr>
            <a:xfrm>
              <a:off x="4699541" y="1170538"/>
              <a:ext cx="3071583" cy="1182982"/>
            </a:xfrm>
            <a:prstGeom prst="rect">
              <a:avLst/>
            </a:prstGeom>
            <a:noFill/>
            <a:ln>
              <a:noFill/>
            </a:ln>
          </p:spPr>
        </p:pic>
        <p:sp>
          <p:nvSpPr>
            <p:cNvPr id="816" name="Google Shape;816;p55"/>
            <p:cNvSpPr/>
            <p:nvPr/>
          </p:nvSpPr>
          <p:spPr>
            <a:xfrm>
              <a:off x="4699541" y="1170541"/>
              <a:ext cx="3071655" cy="1183205"/>
            </a:xfrm>
            <a:custGeom>
              <a:rect b="b" l="l" r="r" t="t"/>
              <a:pathLst>
                <a:path extrusionOk="0" h="2601595" w="6753859">
                  <a:moveTo>
                    <a:pt x="6631860" y="2601093"/>
                  </a:moveTo>
                  <a:lnTo>
                    <a:pt x="121828" y="2601093"/>
                  </a:lnTo>
                  <a:lnTo>
                    <a:pt x="74406" y="2591519"/>
                  </a:lnTo>
                  <a:lnTo>
                    <a:pt x="35682" y="2565411"/>
                  </a:lnTo>
                  <a:lnTo>
                    <a:pt x="9573" y="2526686"/>
                  </a:lnTo>
                  <a:lnTo>
                    <a:pt x="0" y="2479264"/>
                  </a:lnTo>
                  <a:lnTo>
                    <a:pt x="0" y="121828"/>
                  </a:lnTo>
                  <a:lnTo>
                    <a:pt x="9573" y="74406"/>
                  </a:lnTo>
                  <a:lnTo>
                    <a:pt x="35682" y="35682"/>
                  </a:lnTo>
                  <a:lnTo>
                    <a:pt x="74406" y="9573"/>
                  </a:lnTo>
                  <a:lnTo>
                    <a:pt x="121828" y="0"/>
                  </a:lnTo>
                  <a:lnTo>
                    <a:pt x="6631860" y="0"/>
                  </a:lnTo>
                  <a:lnTo>
                    <a:pt x="6679282" y="9573"/>
                  </a:lnTo>
                  <a:lnTo>
                    <a:pt x="6718007" y="35682"/>
                  </a:lnTo>
                  <a:lnTo>
                    <a:pt x="6744115" y="74406"/>
                  </a:lnTo>
                  <a:lnTo>
                    <a:pt x="6753689" y="121828"/>
                  </a:lnTo>
                  <a:lnTo>
                    <a:pt x="6753689" y="2479264"/>
                  </a:lnTo>
                  <a:lnTo>
                    <a:pt x="6744115" y="2526686"/>
                  </a:lnTo>
                  <a:lnTo>
                    <a:pt x="6718007" y="2565411"/>
                  </a:lnTo>
                  <a:lnTo>
                    <a:pt x="6679282" y="2591519"/>
                  </a:lnTo>
                  <a:lnTo>
                    <a:pt x="6631860" y="2601093"/>
                  </a:lnTo>
                  <a:close/>
                </a:path>
              </a:pathLst>
            </a:custGeom>
            <a:noFill/>
            <a:ln cap="flat" cmpd="sng" w="91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17" name="Google Shape;817;p55"/>
            <p:cNvSpPr txBox="1"/>
            <p:nvPr/>
          </p:nvSpPr>
          <p:spPr>
            <a:xfrm>
              <a:off x="4833236" y="1259945"/>
              <a:ext cx="2245200" cy="968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Montserrat"/>
                  <a:ea typeface="Montserrat"/>
                  <a:cs typeface="Montserrat"/>
                  <a:sym typeface="Montserrat"/>
                </a:rPr>
                <a:t>I don’t believe we shall ever have good money again until we take the thing out of the hands of government… all we can do, is by some sly, roundabout way, introduce something that they can’t stop.</a:t>
              </a:r>
              <a:endParaRPr sz="800">
                <a:latin typeface="Montserrat"/>
                <a:ea typeface="Montserrat"/>
                <a:cs typeface="Montserrat"/>
                <a:sym typeface="Montserrat"/>
              </a:endParaRPr>
            </a:p>
            <a:p>
              <a:pPr indent="0" lvl="0" marL="12700" rtl="0" algn="l">
                <a:lnSpc>
                  <a:spcPct val="100000"/>
                </a:lnSpc>
                <a:spcBef>
                  <a:spcPts val="400"/>
                </a:spcBef>
                <a:spcAft>
                  <a:spcPts val="0"/>
                </a:spcAft>
                <a:buNone/>
              </a:pPr>
              <a:r>
                <a:rPr b="1" i="1" lang="en" sz="800">
                  <a:solidFill>
                    <a:srgbClr val="603990"/>
                  </a:solidFill>
                  <a:latin typeface="Montserrat"/>
                  <a:ea typeface="Montserrat"/>
                  <a:cs typeface="Montserrat"/>
                  <a:sym typeface="Montserrat"/>
                </a:rPr>
                <a:t>Friedrich Hayek</a:t>
              </a:r>
              <a:endParaRPr sz="800">
                <a:latin typeface="Montserrat"/>
                <a:ea typeface="Montserrat"/>
                <a:cs typeface="Montserrat"/>
                <a:sym typeface="Montserrat"/>
              </a:endParaRPr>
            </a:p>
            <a:p>
              <a:pPr indent="0" lvl="0" marL="0" rtl="0" algn="l">
                <a:lnSpc>
                  <a:spcPct val="100000"/>
                </a:lnSpc>
                <a:spcBef>
                  <a:spcPts val="300"/>
                </a:spcBef>
                <a:spcAft>
                  <a:spcPts val="0"/>
                </a:spcAft>
                <a:buNone/>
              </a:pPr>
              <a:r>
                <a:rPr lang="en" sz="800">
                  <a:solidFill>
                    <a:srgbClr val="57585B"/>
                  </a:solidFill>
                  <a:latin typeface="Montserrat"/>
                  <a:ea typeface="Montserrat"/>
                  <a:cs typeface="Montserrat"/>
                  <a:sym typeface="Montserrat"/>
                </a:rPr>
                <a:t>Nobel Prize Winner of Economics</a:t>
              </a:r>
              <a:endParaRPr sz="800">
                <a:latin typeface="Montserrat"/>
                <a:ea typeface="Montserrat"/>
                <a:cs typeface="Montserrat"/>
                <a:sym typeface="Montserrat"/>
              </a:endParaRPr>
            </a:p>
          </p:txBody>
        </p:sp>
        <p:pic>
          <p:nvPicPr>
            <p:cNvPr id="818" name="Google Shape;818;p55"/>
            <p:cNvPicPr preferRelativeResize="0"/>
            <p:nvPr/>
          </p:nvPicPr>
          <p:blipFill rotWithShape="1">
            <a:blip r:embed="rId5">
              <a:alphaModFix/>
            </a:blip>
            <a:srcRect b="0" l="0" r="0" t="0"/>
            <a:stretch/>
          </p:blipFill>
          <p:spPr>
            <a:xfrm>
              <a:off x="7127480" y="1172565"/>
              <a:ext cx="1318558" cy="1403012"/>
            </a:xfrm>
            <a:prstGeom prst="rect">
              <a:avLst/>
            </a:prstGeom>
            <a:noFill/>
            <a:ln>
              <a:noFill/>
            </a:ln>
          </p:spPr>
        </p:pic>
        <p:sp>
          <p:nvSpPr>
            <p:cNvPr id="819" name="Google Shape;819;p55"/>
            <p:cNvSpPr/>
            <p:nvPr/>
          </p:nvSpPr>
          <p:spPr>
            <a:xfrm>
              <a:off x="7926821" y="1259946"/>
              <a:ext cx="230273" cy="69631"/>
            </a:xfrm>
            <a:custGeom>
              <a:rect b="b" l="l" r="r" t="t"/>
              <a:pathLst>
                <a:path extrusionOk="0" h="153035" w="506094">
                  <a:moveTo>
                    <a:pt x="248599" y="0"/>
                  </a:moveTo>
                  <a:lnTo>
                    <a:pt x="208972" y="1740"/>
                  </a:lnTo>
                  <a:lnTo>
                    <a:pt x="170005" y="9182"/>
                  </a:lnTo>
                  <a:lnTo>
                    <a:pt x="132804" y="22253"/>
                  </a:lnTo>
                  <a:lnTo>
                    <a:pt x="98290" y="40490"/>
                  </a:lnTo>
                  <a:lnTo>
                    <a:pt x="67139" y="63244"/>
                  </a:lnTo>
                  <a:lnTo>
                    <a:pt x="31695" y="99410"/>
                  </a:lnTo>
                  <a:lnTo>
                    <a:pt x="7622" y="135913"/>
                  </a:lnTo>
                  <a:lnTo>
                    <a:pt x="0" y="152969"/>
                  </a:lnTo>
                  <a:lnTo>
                    <a:pt x="14897" y="142287"/>
                  </a:lnTo>
                  <a:lnTo>
                    <a:pt x="29779" y="132289"/>
                  </a:lnTo>
                  <a:lnTo>
                    <a:pt x="74944" y="105967"/>
                  </a:lnTo>
                  <a:lnTo>
                    <a:pt x="120928" y="85494"/>
                  </a:lnTo>
                  <a:lnTo>
                    <a:pt x="167642" y="71593"/>
                  </a:lnTo>
                  <a:lnTo>
                    <a:pt x="214948" y="64800"/>
                  </a:lnTo>
                  <a:lnTo>
                    <a:pt x="230810" y="64111"/>
                  </a:lnTo>
                  <a:lnTo>
                    <a:pt x="246715" y="64165"/>
                  </a:lnTo>
                  <a:lnTo>
                    <a:pt x="286588" y="67694"/>
                  </a:lnTo>
                  <a:lnTo>
                    <a:pt x="326594" y="75542"/>
                  </a:lnTo>
                  <a:lnTo>
                    <a:pt x="366682" y="87004"/>
                  </a:lnTo>
                  <a:lnTo>
                    <a:pt x="406876" y="101453"/>
                  </a:lnTo>
                  <a:lnTo>
                    <a:pt x="477430" y="131367"/>
                  </a:lnTo>
                  <a:lnTo>
                    <a:pt x="499764" y="141126"/>
                  </a:lnTo>
                  <a:lnTo>
                    <a:pt x="505618" y="143377"/>
                  </a:lnTo>
                  <a:lnTo>
                    <a:pt x="502099" y="138247"/>
                  </a:lnTo>
                  <a:lnTo>
                    <a:pt x="494529" y="128467"/>
                  </a:lnTo>
                  <a:lnTo>
                    <a:pt x="465409" y="96562"/>
                  </a:lnTo>
                  <a:lnTo>
                    <a:pt x="427449" y="64518"/>
                  </a:lnTo>
                  <a:lnTo>
                    <a:pt x="390564" y="40532"/>
                  </a:lnTo>
                  <a:lnTo>
                    <a:pt x="350303" y="21308"/>
                  </a:lnTo>
                  <a:lnTo>
                    <a:pt x="307073" y="7823"/>
                  </a:lnTo>
                  <a:lnTo>
                    <a:pt x="261793" y="638"/>
                  </a:lnTo>
                  <a:lnTo>
                    <a:pt x="24859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820" name="Google Shape;820;p55"/>
          <p:cNvGrpSpPr/>
          <p:nvPr/>
        </p:nvGrpSpPr>
        <p:grpSpPr>
          <a:xfrm>
            <a:off x="507988" y="1919049"/>
            <a:ext cx="3931980" cy="2316601"/>
            <a:chOff x="255188" y="2486200"/>
            <a:chExt cx="3931980" cy="2316601"/>
          </a:xfrm>
        </p:grpSpPr>
        <p:grpSp>
          <p:nvGrpSpPr>
            <p:cNvPr id="821" name="Google Shape;821;p55"/>
            <p:cNvGrpSpPr/>
            <p:nvPr/>
          </p:nvGrpSpPr>
          <p:grpSpPr>
            <a:xfrm>
              <a:off x="255188" y="2486200"/>
              <a:ext cx="3931980" cy="2316601"/>
              <a:chOff x="4699538" y="2496525"/>
              <a:chExt cx="3931980" cy="2316601"/>
            </a:xfrm>
          </p:grpSpPr>
          <p:pic>
            <p:nvPicPr>
              <p:cNvPr id="822" name="Google Shape;822;p55"/>
              <p:cNvPicPr preferRelativeResize="0"/>
              <p:nvPr/>
            </p:nvPicPr>
            <p:blipFill rotWithShape="1">
              <a:blip r:embed="rId6">
                <a:alphaModFix/>
              </a:blip>
              <a:srcRect b="0" l="0" r="0" t="0"/>
              <a:stretch/>
            </p:blipFill>
            <p:spPr>
              <a:xfrm>
                <a:off x="4699541" y="2496528"/>
                <a:ext cx="3930200" cy="2315352"/>
              </a:xfrm>
              <a:prstGeom prst="rect">
                <a:avLst/>
              </a:prstGeom>
              <a:noFill/>
              <a:ln>
                <a:noFill/>
              </a:ln>
            </p:spPr>
          </p:pic>
          <p:sp>
            <p:nvSpPr>
              <p:cNvPr id="823" name="Google Shape;823;p55"/>
              <p:cNvSpPr/>
              <p:nvPr/>
            </p:nvSpPr>
            <p:spPr>
              <a:xfrm>
                <a:off x="4699538" y="2496525"/>
                <a:ext cx="3931980" cy="2316601"/>
              </a:xfrm>
              <a:custGeom>
                <a:rect b="b" l="l" r="r" t="t"/>
                <a:pathLst>
                  <a:path extrusionOk="0" h="5091430" w="8641715">
                    <a:moveTo>
                      <a:pt x="8448810" y="5090923"/>
                    </a:moveTo>
                    <a:lnTo>
                      <a:pt x="192800" y="5090923"/>
                    </a:lnTo>
                    <a:lnTo>
                      <a:pt x="148593" y="5085831"/>
                    </a:lnTo>
                    <a:lnTo>
                      <a:pt x="108012" y="5071326"/>
                    </a:lnTo>
                    <a:lnTo>
                      <a:pt x="72214" y="5048566"/>
                    </a:lnTo>
                    <a:lnTo>
                      <a:pt x="42356" y="5018708"/>
                    </a:lnTo>
                    <a:lnTo>
                      <a:pt x="19596" y="4982910"/>
                    </a:lnTo>
                    <a:lnTo>
                      <a:pt x="5092" y="4942329"/>
                    </a:lnTo>
                    <a:lnTo>
                      <a:pt x="0" y="4898123"/>
                    </a:lnTo>
                    <a:lnTo>
                      <a:pt x="0" y="192810"/>
                    </a:lnTo>
                    <a:lnTo>
                      <a:pt x="5092" y="148600"/>
                    </a:lnTo>
                    <a:lnTo>
                      <a:pt x="19596" y="108016"/>
                    </a:lnTo>
                    <a:lnTo>
                      <a:pt x="42356" y="72216"/>
                    </a:lnTo>
                    <a:lnTo>
                      <a:pt x="72214" y="42357"/>
                    </a:lnTo>
                    <a:lnTo>
                      <a:pt x="108012" y="19597"/>
                    </a:lnTo>
                    <a:lnTo>
                      <a:pt x="148593" y="5092"/>
                    </a:lnTo>
                    <a:lnTo>
                      <a:pt x="192800" y="0"/>
                    </a:lnTo>
                    <a:lnTo>
                      <a:pt x="8448810" y="0"/>
                    </a:lnTo>
                    <a:lnTo>
                      <a:pt x="8493017" y="5092"/>
                    </a:lnTo>
                    <a:lnTo>
                      <a:pt x="8533598" y="19597"/>
                    </a:lnTo>
                    <a:lnTo>
                      <a:pt x="8569396" y="42357"/>
                    </a:lnTo>
                    <a:lnTo>
                      <a:pt x="8599254" y="72216"/>
                    </a:lnTo>
                    <a:lnTo>
                      <a:pt x="8622014" y="108016"/>
                    </a:lnTo>
                    <a:lnTo>
                      <a:pt x="8636519" y="148600"/>
                    </a:lnTo>
                    <a:lnTo>
                      <a:pt x="8641611" y="192810"/>
                    </a:lnTo>
                    <a:lnTo>
                      <a:pt x="8641611" y="4898123"/>
                    </a:lnTo>
                    <a:lnTo>
                      <a:pt x="8636519" y="4942329"/>
                    </a:lnTo>
                    <a:lnTo>
                      <a:pt x="8622014" y="4982910"/>
                    </a:lnTo>
                    <a:lnTo>
                      <a:pt x="8599254" y="5018708"/>
                    </a:lnTo>
                    <a:lnTo>
                      <a:pt x="8569396" y="5048566"/>
                    </a:lnTo>
                    <a:lnTo>
                      <a:pt x="8533598" y="5071326"/>
                    </a:lnTo>
                    <a:lnTo>
                      <a:pt x="8493017" y="5085831"/>
                    </a:lnTo>
                    <a:lnTo>
                      <a:pt x="8448810" y="5090923"/>
                    </a:lnTo>
                    <a:close/>
                  </a:path>
                </a:pathLst>
              </a:custGeom>
              <a:noFill/>
              <a:ln cap="flat" cmpd="sng" w="91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824" name="Google Shape;824;p55"/>
            <p:cNvPicPr preferRelativeResize="0"/>
            <p:nvPr/>
          </p:nvPicPr>
          <p:blipFill rotWithShape="1">
            <a:blip r:embed="rId7">
              <a:alphaModFix/>
            </a:blip>
            <a:srcRect b="0" l="0" r="0" t="0"/>
            <a:stretch/>
          </p:blipFill>
          <p:spPr>
            <a:xfrm>
              <a:off x="341826" y="2588496"/>
              <a:ext cx="3758727" cy="2112016"/>
            </a:xfrm>
            <a:prstGeom prst="rect">
              <a:avLst/>
            </a:prstGeom>
            <a:noFill/>
            <a:ln>
              <a:noFill/>
            </a:ln>
          </p:spPr>
        </p:pic>
      </p:grpSp>
      <p:pic>
        <p:nvPicPr>
          <p:cNvPr id="825" name="Google Shape;825;p55"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pic>
        <p:nvPicPr>
          <p:cNvPr id="826" name="Google Shape;826;p55"/>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827" name="Google Shape;827;p5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9"/>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225" name="Google Shape;225;p29"/>
          <p:cNvGrpSpPr/>
          <p:nvPr/>
        </p:nvGrpSpPr>
        <p:grpSpPr>
          <a:xfrm>
            <a:off x="0" y="0"/>
            <a:ext cx="9143611" cy="5143414"/>
            <a:chOff x="0" y="0"/>
            <a:chExt cx="20104685" cy="11309178"/>
          </a:xfrm>
        </p:grpSpPr>
        <p:pic>
          <p:nvPicPr>
            <p:cNvPr id="226" name="Google Shape;226;p29"/>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227" name="Google Shape;227;p29"/>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28" name="Google Shape;228;p29"/>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229" name="Google Shape;229;p29"/>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30" name="Google Shape;230;p29"/>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231" name="Google Shape;231;p29"/>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232" name="Google Shape;232;p29"/>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233" name="Google Shape;233;p29"/>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234" name="Google Shape;234;p29"/>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235" name="Google Shape;235;p29"/>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236" name="Google Shape;236;p29"/>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37" name="Google Shape;237;p29"/>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238" name="Google Shape;238;p29"/>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39" name="Google Shape;239;p29"/>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240" name="Google Shape;240;p29"/>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241" name="Google Shape;241;p29"/>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42" name="Google Shape;242;p29"/>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43" name="Google Shape;243;p29"/>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44" name="Google Shape;244;p29"/>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45" name="Google Shape;245;p29"/>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46" name="Google Shape;246;p29"/>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47" name="Google Shape;247;p29"/>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48" name="Google Shape;248;p29"/>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49" name="Google Shape;249;p29"/>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0" name="Google Shape;250;p29"/>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251" name="Google Shape;251;p29"/>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2" name="Google Shape;252;p29"/>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53" name="Google Shape;253;p29"/>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254" name="Google Shape;254;p29"/>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255" name="Google Shape;255;p29"/>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6" name="Google Shape;256;p29"/>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57" name="Google Shape;257;p29"/>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8" name="Google Shape;258;p29"/>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59" name="Google Shape;259;p29"/>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60" name="Google Shape;260;p29"/>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61" name="Google Shape;261;p29"/>
          <p:cNvSpPr txBox="1"/>
          <p:nvPr>
            <p:ph type="title"/>
          </p:nvPr>
        </p:nvSpPr>
        <p:spPr>
          <a:xfrm>
            <a:off x="1488901" y="2295288"/>
            <a:ext cx="6166200" cy="1076100"/>
          </a:xfrm>
          <a:prstGeom prst="rect">
            <a:avLst/>
          </a:prstGeom>
          <a:noFill/>
          <a:ln>
            <a:noFill/>
          </a:ln>
        </p:spPr>
        <p:txBody>
          <a:bodyPr anchorCtr="0" anchor="t" bIns="0" lIns="0" spcFirstLastPara="1" rIns="0" wrap="square" tIns="29175">
            <a:spAutoFit/>
          </a:bodyPr>
          <a:lstStyle/>
          <a:p>
            <a:pPr indent="0" lvl="0" marL="0" rtl="0" algn="ctr">
              <a:spcBef>
                <a:spcPts val="0"/>
              </a:spcBef>
              <a:spcAft>
                <a:spcPts val="0"/>
              </a:spcAft>
              <a:buNone/>
            </a:pPr>
            <a:r>
              <a:rPr lang="en" sz="3400"/>
              <a:t>What Is Fiat Money and Who Controls It?</a:t>
            </a:r>
            <a:endParaRPr sz="3400">
              <a:latin typeface="Montserrat"/>
              <a:ea typeface="Montserrat"/>
              <a:cs typeface="Montserrat"/>
              <a:sym typeface="Montserrat"/>
            </a:endParaRPr>
          </a:p>
        </p:txBody>
      </p:sp>
      <p:pic>
        <p:nvPicPr>
          <p:cNvPr id="262" name="Google Shape;262;p29"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1" name="Shape 831"/>
        <p:cNvGrpSpPr/>
        <p:nvPr/>
      </p:nvGrpSpPr>
      <p:grpSpPr>
        <a:xfrm>
          <a:off x="0" y="0"/>
          <a:ext cx="0" cy="0"/>
          <a:chOff x="0" y="0"/>
          <a:chExt cx="0" cy="0"/>
        </a:xfrm>
      </p:grpSpPr>
      <p:pic>
        <p:nvPicPr>
          <p:cNvPr id="832" name="Google Shape;832;p56"/>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833" name="Google Shape;833;p56"/>
          <p:cNvSpPr txBox="1"/>
          <p:nvPr>
            <p:ph type="title"/>
          </p:nvPr>
        </p:nvSpPr>
        <p:spPr>
          <a:xfrm>
            <a:off x="508000" y="223500"/>
            <a:ext cx="5211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834" name="Google Shape;834;p56"/>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835" name="Google Shape;835;p56"/>
          <p:cNvSpPr txBox="1"/>
          <p:nvPr/>
        </p:nvSpPr>
        <p:spPr>
          <a:xfrm>
            <a:off x="507998" y="1188525"/>
            <a:ext cx="8079300" cy="1412700"/>
          </a:xfrm>
          <a:prstGeom prst="rect">
            <a:avLst/>
          </a:prstGeom>
          <a:noFill/>
          <a:ln>
            <a:noFill/>
          </a:ln>
        </p:spPr>
        <p:txBody>
          <a:bodyPr anchorCtr="0" anchor="t" bIns="0" lIns="0" spcFirstLastPara="1" rIns="0" wrap="square" tIns="6050">
            <a:spAutoFit/>
          </a:bodyPr>
          <a:lstStyle/>
          <a:p>
            <a:pPr indent="0" lvl="1" marL="0" marR="90170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The Cypherpunks and the Quest for a Decentralized Currency</a:t>
            </a:r>
            <a:endParaRPr sz="1200">
              <a:latin typeface="Montserrat"/>
              <a:ea typeface="Montserrat"/>
              <a:cs typeface="Montserrat"/>
              <a:sym typeface="Montserrat"/>
            </a:endParaRPr>
          </a:p>
          <a:p>
            <a:pPr indent="0" lvl="1" marL="0" rtl="0" algn="l">
              <a:lnSpc>
                <a:spcPct val="100000"/>
              </a:lnSpc>
              <a:spcBef>
                <a:spcPts val="100"/>
              </a:spcBef>
              <a:spcAft>
                <a:spcPts val="0"/>
              </a:spcAft>
              <a:buClr>
                <a:srgbClr val="241B54"/>
              </a:buClr>
              <a:buSzPts val="1200"/>
              <a:buFont typeface="Open Sans"/>
              <a:buNone/>
            </a:pPr>
            <a:r>
              <a:t/>
            </a:r>
            <a:endParaRPr sz="1200">
              <a:latin typeface="Montserrat"/>
              <a:ea typeface="Montserrat"/>
              <a:cs typeface="Montserrat"/>
              <a:sym typeface="Montserrat"/>
            </a:endParaRPr>
          </a:p>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We have observed a progressive capture of money by banks and governments throughout history, leading to the ﬁat system we know today and its disastrous consequences for society. But the rise of new technologies like encryption and the internet have allowed new ideas to emerge, such as independent digital money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free of government intervention, open and accessible to all. Let's dive into the journey of those leading this revolutionary movement: the Cypherpunks.</a:t>
            </a:r>
            <a:endParaRPr sz="1000">
              <a:latin typeface="Montserrat"/>
              <a:ea typeface="Montserrat"/>
              <a:cs typeface="Montserrat"/>
              <a:sym typeface="Montserrat"/>
            </a:endParaRPr>
          </a:p>
          <a:p>
            <a:pPr indent="0" lvl="0" marL="0" rtl="0" algn="l">
              <a:lnSpc>
                <a:spcPct val="100000"/>
              </a:lnSpc>
              <a:spcBef>
                <a:spcPts val="700"/>
              </a:spcBef>
              <a:spcAft>
                <a:spcPts val="0"/>
              </a:spcAft>
              <a:buNone/>
            </a:pPr>
            <a:r>
              <a:t/>
            </a:r>
            <a:endParaRPr sz="800">
              <a:latin typeface="Montserrat"/>
              <a:ea typeface="Montserrat"/>
              <a:cs typeface="Montserrat"/>
              <a:sym typeface="Montserrat"/>
            </a:endParaRPr>
          </a:p>
          <a:p>
            <a:pPr indent="0" lvl="2" marL="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The Cypherpunks</a:t>
            </a:r>
            <a:endParaRPr sz="1200">
              <a:latin typeface="Montserrat"/>
              <a:ea typeface="Montserrat"/>
              <a:cs typeface="Montserrat"/>
              <a:sym typeface="Montserrat"/>
            </a:endParaRPr>
          </a:p>
        </p:txBody>
      </p:sp>
      <p:pic>
        <p:nvPicPr>
          <p:cNvPr id="836" name="Google Shape;836;p56"/>
          <p:cNvPicPr preferRelativeResize="0"/>
          <p:nvPr/>
        </p:nvPicPr>
        <p:blipFill rotWithShape="1">
          <a:blip r:embed="rId5">
            <a:alphaModFix/>
          </a:blip>
          <a:srcRect b="0" l="0" r="0" t="0"/>
          <a:stretch/>
        </p:blipFill>
        <p:spPr>
          <a:xfrm>
            <a:off x="523759" y="2795783"/>
            <a:ext cx="5117524" cy="1025742"/>
          </a:xfrm>
          <a:prstGeom prst="rect">
            <a:avLst/>
          </a:prstGeom>
          <a:noFill/>
          <a:ln>
            <a:noFill/>
          </a:ln>
        </p:spPr>
      </p:pic>
      <p:sp>
        <p:nvSpPr>
          <p:cNvPr id="837" name="Google Shape;837;p56"/>
          <p:cNvSpPr txBox="1"/>
          <p:nvPr/>
        </p:nvSpPr>
        <p:spPr>
          <a:xfrm>
            <a:off x="508000" y="3055965"/>
            <a:ext cx="5091000" cy="594000"/>
          </a:xfrm>
          <a:prstGeom prst="rect">
            <a:avLst/>
          </a:prstGeom>
          <a:noFill/>
          <a:ln>
            <a:noFill/>
          </a:ln>
        </p:spPr>
        <p:txBody>
          <a:bodyPr anchorCtr="0" anchor="t" bIns="0" lIns="0" spcFirstLastPara="1" rIns="0" wrap="square" tIns="7125">
            <a:spAutoFit/>
          </a:bodyPr>
          <a:lstStyle/>
          <a:p>
            <a:pPr indent="0" lvl="0" marL="545579" marR="495980" rtl="0" algn="ctr">
              <a:lnSpc>
                <a:spcPct val="101800"/>
              </a:lnSpc>
              <a:spcBef>
                <a:spcPts val="0"/>
              </a:spcBef>
              <a:spcAft>
                <a:spcPts val="0"/>
              </a:spcAft>
              <a:buNone/>
            </a:pPr>
            <a:r>
              <a:rPr lang="en" sz="1041">
                <a:solidFill>
                  <a:srgbClr val="FFFFFF"/>
                </a:solidFill>
                <a:latin typeface="Montserrat"/>
                <a:ea typeface="Montserrat"/>
                <a:cs typeface="Montserrat"/>
                <a:sym typeface="Montserrat"/>
              </a:rPr>
              <a:t>The computer can be used as a tool to liberate and protect people, rather than to control them</a:t>
            </a:r>
            <a:endParaRPr sz="1041">
              <a:latin typeface="Montserrat"/>
              <a:ea typeface="Montserrat"/>
              <a:cs typeface="Montserrat"/>
              <a:sym typeface="Montserrat"/>
            </a:endParaRPr>
          </a:p>
          <a:p>
            <a:pPr indent="0" lvl="0" marL="66131" rtl="0" algn="ctr">
              <a:lnSpc>
                <a:spcPct val="100000"/>
              </a:lnSpc>
              <a:spcBef>
                <a:spcPts val="781"/>
              </a:spcBef>
              <a:spcAft>
                <a:spcPts val="0"/>
              </a:spcAft>
              <a:buNone/>
            </a:pPr>
            <a:r>
              <a:rPr b="1" lang="en" sz="1041">
                <a:solidFill>
                  <a:srgbClr val="FAAF40"/>
                </a:solidFill>
                <a:latin typeface="Montserrat"/>
                <a:ea typeface="Montserrat"/>
                <a:cs typeface="Montserrat"/>
                <a:sym typeface="Montserrat"/>
              </a:rPr>
              <a:t>Hal Finney</a:t>
            </a:r>
            <a:endParaRPr sz="1041">
              <a:latin typeface="Montserrat"/>
              <a:ea typeface="Montserrat"/>
              <a:cs typeface="Montserrat"/>
              <a:sym typeface="Montserrat"/>
            </a:endParaRPr>
          </a:p>
        </p:txBody>
      </p:sp>
      <p:grpSp>
        <p:nvGrpSpPr>
          <p:cNvPr id="838" name="Google Shape;838;p56"/>
          <p:cNvGrpSpPr/>
          <p:nvPr/>
        </p:nvGrpSpPr>
        <p:grpSpPr>
          <a:xfrm>
            <a:off x="945063" y="2696825"/>
            <a:ext cx="4275707" cy="1240505"/>
            <a:chOff x="1855050" y="6561258"/>
            <a:chExt cx="7221259" cy="2095093"/>
          </a:xfrm>
        </p:grpSpPr>
        <p:sp>
          <p:nvSpPr>
            <p:cNvPr id="839" name="Google Shape;839;p56"/>
            <p:cNvSpPr/>
            <p:nvPr/>
          </p:nvSpPr>
          <p:spPr>
            <a:xfrm>
              <a:off x="8441944" y="8266461"/>
              <a:ext cx="634365" cy="389890"/>
            </a:xfrm>
            <a:custGeom>
              <a:rect b="b" l="l" r="r" t="t"/>
              <a:pathLst>
                <a:path extrusionOk="0" h="389890" w="634365">
                  <a:moveTo>
                    <a:pt x="287248" y="143624"/>
                  </a:moveTo>
                  <a:lnTo>
                    <a:pt x="279920" y="98234"/>
                  </a:lnTo>
                  <a:lnTo>
                    <a:pt x="259537" y="58801"/>
                  </a:lnTo>
                  <a:lnTo>
                    <a:pt x="228447" y="27711"/>
                  </a:lnTo>
                  <a:lnTo>
                    <a:pt x="189014" y="7327"/>
                  </a:lnTo>
                  <a:lnTo>
                    <a:pt x="143624" y="0"/>
                  </a:lnTo>
                  <a:lnTo>
                    <a:pt x="98221" y="7327"/>
                  </a:lnTo>
                  <a:lnTo>
                    <a:pt x="58801" y="27711"/>
                  </a:lnTo>
                  <a:lnTo>
                    <a:pt x="27711" y="58801"/>
                  </a:lnTo>
                  <a:lnTo>
                    <a:pt x="7315" y="98234"/>
                  </a:lnTo>
                  <a:lnTo>
                    <a:pt x="0" y="143624"/>
                  </a:lnTo>
                  <a:lnTo>
                    <a:pt x="8801" y="193243"/>
                  </a:lnTo>
                  <a:lnTo>
                    <a:pt x="33108" y="235343"/>
                  </a:lnTo>
                  <a:lnTo>
                    <a:pt x="69786" y="266814"/>
                  </a:lnTo>
                  <a:lnTo>
                    <a:pt x="115684" y="284505"/>
                  </a:lnTo>
                  <a:lnTo>
                    <a:pt x="112776" y="301612"/>
                  </a:lnTo>
                  <a:lnTo>
                    <a:pt x="107442" y="317792"/>
                  </a:lnTo>
                  <a:lnTo>
                    <a:pt x="100723" y="332409"/>
                  </a:lnTo>
                  <a:lnTo>
                    <a:pt x="93675" y="344868"/>
                  </a:lnTo>
                  <a:lnTo>
                    <a:pt x="90030" y="353923"/>
                  </a:lnTo>
                  <a:lnTo>
                    <a:pt x="113995" y="389559"/>
                  </a:lnTo>
                  <a:lnTo>
                    <a:pt x="123317" y="389712"/>
                  </a:lnTo>
                  <a:lnTo>
                    <a:pt x="132397" y="386803"/>
                  </a:lnTo>
                  <a:lnTo>
                    <a:pt x="186156" y="350748"/>
                  </a:lnTo>
                  <a:lnTo>
                    <a:pt x="225780" y="308406"/>
                  </a:lnTo>
                  <a:lnTo>
                    <a:pt x="253428" y="263855"/>
                  </a:lnTo>
                  <a:lnTo>
                    <a:pt x="271246" y="221107"/>
                  </a:lnTo>
                  <a:lnTo>
                    <a:pt x="281393" y="184226"/>
                  </a:lnTo>
                  <a:lnTo>
                    <a:pt x="286867" y="154101"/>
                  </a:lnTo>
                  <a:lnTo>
                    <a:pt x="287248" y="143624"/>
                  </a:lnTo>
                  <a:close/>
                </a:path>
                <a:path extrusionOk="0" h="389890" w="634365">
                  <a:moveTo>
                    <a:pt x="633755" y="144805"/>
                  </a:moveTo>
                  <a:lnTo>
                    <a:pt x="626808" y="99352"/>
                  </a:lnTo>
                  <a:lnTo>
                    <a:pt x="606742" y="59766"/>
                  </a:lnTo>
                  <a:lnTo>
                    <a:pt x="575906" y="28409"/>
                  </a:lnTo>
                  <a:lnTo>
                    <a:pt x="536651" y="7696"/>
                  </a:lnTo>
                  <a:lnTo>
                    <a:pt x="491324" y="0"/>
                  </a:lnTo>
                  <a:lnTo>
                    <a:pt x="445858" y="6959"/>
                  </a:lnTo>
                  <a:lnTo>
                    <a:pt x="406273" y="27012"/>
                  </a:lnTo>
                  <a:lnTo>
                    <a:pt x="374929" y="57848"/>
                  </a:lnTo>
                  <a:lnTo>
                    <a:pt x="354215" y="97116"/>
                  </a:lnTo>
                  <a:lnTo>
                    <a:pt x="346519" y="142455"/>
                  </a:lnTo>
                  <a:lnTo>
                    <a:pt x="354914" y="192138"/>
                  </a:lnTo>
                  <a:lnTo>
                    <a:pt x="378879" y="234442"/>
                  </a:lnTo>
                  <a:lnTo>
                    <a:pt x="415290" y="266217"/>
                  </a:lnTo>
                  <a:lnTo>
                    <a:pt x="461048" y="284276"/>
                  </a:lnTo>
                  <a:lnTo>
                    <a:pt x="457987" y="301358"/>
                  </a:lnTo>
                  <a:lnTo>
                    <a:pt x="452526" y="317487"/>
                  </a:lnTo>
                  <a:lnTo>
                    <a:pt x="445693" y="332054"/>
                  </a:lnTo>
                  <a:lnTo>
                    <a:pt x="438531" y="344449"/>
                  </a:lnTo>
                  <a:lnTo>
                    <a:pt x="434809" y="353479"/>
                  </a:lnTo>
                  <a:lnTo>
                    <a:pt x="458482" y="389305"/>
                  </a:lnTo>
                  <a:lnTo>
                    <a:pt x="467804" y="389534"/>
                  </a:lnTo>
                  <a:lnTo>
                    <a:pt x="476923" y="386715"/>
                  </a:lnTo>
                  <a:lnTo>
                    <a:pt x="530974" y="351091"/>
                  </a:lnTo>
                  <a:lnTo>
                    <a:pt x="570941" y="309079"/>
                  </a:lnTo>
                  <a:lnTo>
                    <a:pt x="598957" y="264756"/>
                  </a:lnTo>
                  <a:lnTo>
                    <a:pt x="617131" y="222161"/>
                  </a:lnTo>
                  <a:lnTo>
                    <a:pt x="627570" y="185356"/>
                  </a:lnTo>
                  <a:lnTo>
                    <a:pt x="633285"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41"/>
            </a:p>
          </p:txBody>
        </p:sp>
        <p:sp>
          <p:nvSpPr>
            <p:cNvPr id="840" name="Google Shape;840;p56"/>
            <p:cNvSpPr/>
            <p:nvPr/>
          </p:nvSpPr>
          <p:spPr>
            <a:xfrm>
              <a:off x="1855050" y="6561258"/>
              <a:ext cx="634364" cy="389890"/>
            </a:xfrm>
            <a:custGeom>
              <a:rect b="b" l="l" r="r" t="t"/>
              <a:pathLst>
                <a:path extrusionOk="0" h="389890" w="634364">
                  <a:moveTo>
                    <a:pt x="287235" y="142443"/>
                  </a:moveTo>
                  <a:lnTo>
                    <a:pt x="279539" y="97104"/>
                  </a:lnTo>
                  <a:lnTo>
                    <a:pt x="258826" y="57848"/>
                  </a:lnTo>
                  <a:lnTo>
                    <a:pt x="227482" y="27012"/>
                  </a:lnTo>
                  <a:lnTo>
                    <a:pt x="187883" y="6946"/>
                  </a:lnTo>
                  <a:lnTo>
                    <a:pt x="142430" y="0"/>
                  </a:lnTo>
                  <a:lnTo>
                    <a:pt x="97091" y="7696"/>
                  </a:lnTo>
                  <a:lnTo>
                    <a:pt x="57835" y="28409"/>
                  </a:lnTo>
                  <a:lnTo>
                    <a:pt x="27012" y="59753"/>
                  </a:lnTo>
                  <a:lnTo>
                    <a:pt x="6946" y="99352"/>
                  </a:lnTo>
                  <a:lnTo>
                    <a:pt x="0" y="144805"/>
                  </a:lnTo>
                  <a:lnTo>
                    <a:pt x="457" y="155282"/>
                  </a:lnTo>
                  <a:lnTo>
                    <a:pt x="16624" y="222148"/>
                  </a:lnTo>
                  <a:lnTo>
                    <a:pt x="34798" y="264756"/>
                  </a:lnTo>
                  <a:lnTo>
                    <a:pt x="62801" y="309079"/>
                  </a:lnTo>
                  <a:lnTo>
                    <a:pt x="102781" y="351091"/>
                  </a:lnTo>
                  <a:lnTo>
                    <a:pt x="156832" y="386715"/>
                  </a:lnTo>
                  <a:lnTo>
                    <a:pt x="165938" y="389534"/>
                  </a:lnTo>
                  <a:lnTo>
                    <a:pt x="175260" y="389305"/>
                  </a:lnTo>
                  <a:lnTo>
                    <a:pt x="198945" y="353479"/>
                  </a:lnTo>
                  <a:lnTo>
                    <a:pt x="188061" y="332054"/>
                  </a:lnTo>
                  <a:lnTo>
                    <a:pt x="181229" y="317487"/>
                  </a:lnTo>
                  <a:lnTo>
                    <a:pt x="175755" y="301358"/>
                  </a:lnTo>
                  <a:lnTo>
                    <a:pt x="172694" y="284276"/>
                  </a:lnTo>
                  <a:lnTo>
                    <a:pt x="218452" y="266217"/>
                  </a:lnTo>
                  <a:lnTo>
                    <a:pt x="254876" y="234442"/>
                  </a:lnTo>
                  <a:lnTo>
                    <a:pt x="278841" y="192138"/>
                  </a:lnTo>
                  <a:lnTo>
                    <a:pt x="287235" y="142443"/>
                  </a:lnTo>
                  <a:close/>
                </a:path>
                <a:path extrusionOk="0" h="389890" w="634364">
                  <a:moveTo>
                    <a:pt x="633755" y="143624"/>
                  </a:moveTo>
                  <a:lnTo>
                    <a:pt x="626427" y="98221"/>
                  </a:lnTo>
                  <a:lnTo>
                    <a:pt x="606044" y="58801"/>
                  </a:lnTo>
                  <a:lnTo>
                    <a:pt x="574954" y="27711"/>
                  </a:lnTo>
                  <a:lnTo>
                    <a:pt x="535520" y="7327"/>
                  </a:lnTo>
                  <a:lnTo>
                    <a:pt x="490118" y="0"/>
                  </a:lnTo>
                  <a:lnTo>
                    <a:pt x="444728" y="7327"/>
                  </a:lnTo>
                  <a:lnTo>
                    <a:pt x="405307" y="27711"/>
                  </a:lnTo>
                  <a:lnTo>
                    <a:pt x="374218" y="58801"/>
                  </a:lnTo>
                  <a:lnTo>
                    <a:pt x="353822" y="98221"/>
                  </a:lnTo>
                  <a:lnTo>
                    <a:pt x="346506" y="143624"/>
                  </a:lnTo>
                  <a:lnTo>
                    <a:pt x="346887" y="154101"/>
                  </a:lnTo>
                  <a:lnTo>
                    <a:pt x="362496" y="221107"/>
                  </a:lnTo>
                  <a:lnTo>
                    <a:pt x="380314" y="263842"/>
                  </a:lnTo>
                  <a:lnTo>
                    <a:pt x="407962" y="308406"/>
                  </a:lnTo>
                  <a:lnTo>
                    <a:pt x="447598" y="350748"/>
                  </a:lnTo>
                  <a:lnTo>
                    <a:pt x="501345" y="386803"/>
                  </a:lnTo>
                  <a:lnTo>
                    <a:pt x="510438" y="389712"/>
                  </a:lnTo>
                  <a:lnTo>
                    <a:pt x="519760" y="389559"/>
                  </a:lnTo>
                  <a:lnTo>
                    <a:pt x="543725" y="353923"/>
                  </a:lnTo>
                  <a:lnTo>
                    <a:pt x="533019" y="332409"/>
                  </a:lnTo>
                  <a:lnTo>
                    <a:pt x="526313" y="317792"/>
                  </a:lnTo>
                  <a:lnTo>
                    <a:pt x="520979" y="301612"/>
                  </a:lnTo>
                  <a:lnTo>
                    <a:pt x="518058" y="284505"/>
                  </a:lnTo>
                  <a:lnTo>
                    <a:pt x="563956" y="266814"/>
                  </a:lnTo>
                  <a:lnTo>
                    <a:pt x="600633" y="235343"/>
                  </a:lnTo>
                  <a:lnTo>
                    <a:pt x="624941" y="193230"/>
                  </a:lnTo>
                  <a:lnTo>
                    <a:pt x="633755" y="143624"/>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41"/>
            </a:p>
          </p:txBody>
        </p:sp>
      </p:grpSp>
      <p:sp>
        <p:nvSpPr>
          <p:cNvPr id="841" name="Google Shape;841;p56"/>
          <p:cNvSpPr txBox="1"/>
          <p:nvPr/>
        </p:nvSpPr>
        <p:spPr>
          <a:xfrm>
            <a:off x="523748" y="4032925"/>
            <a:ext cx="8079300" cy="9018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1000">
                <a:solidFill>
                  <a:srgbClr val="FFFFFF"/>
                </a:solidFill>
                <a:latin typeface="Montserrat"/>
                <a:ea typeface="Montserrat"/>
                <a:cs typeface="Montserrat"/>
                <a:sym typeface="Montserrat"/>
              </a:rPr>
              <a:t>T</a:t>
            </a:r>
            <a:r>
              <a:rPr lang="en" sz="1000">
                <a:solidFill>
                  <a:srgbClr val="57585B"/>
                </a:solidFill>
                <a:latin typeface="Montserrat"/>
                <a:ea typeface="Montserrat"/>
                <a:cs typeface="Montserrat"/>
                <a:sym typeface="Montserrat"/>
              </a:rPr>
              <a:t>he second half of the 20th century saw the rise of multiple technological breakthroughs, like the computer and the internet, paving the way for a new digital age.</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A group of people discovered that these massive innovations would soon transform how society functions. They foresaw both the potential and the danger of the personal computer, either as a freedom-enabling tool to empower the individual or as a tool for complete control and surveillance.</a:t>
            </a:r>
            <a:endParaRPr sz="1000">
              <a:latin typeface="Montserrat"/>
              <a:ea typeface="Montserrat"/>
              <a:cs typeface="Montserrat"/>
              <a:sym typeface="Montserrat"/>
            </a:endParaRPr>
          </a:p>
        </p:txBody>
      </p:sp>
      <p:pic>
        <p:nvPicPr>
          <p:cNvPr id="842" name="Google Shape;842;p56"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843" name="Google Shape;843;p56"/>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844" name="Google Shape;844;p5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27</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8" name="Shape 848"/>
        <p:cNvGrpSpPr/>
        <p:nvPr/>
      </p:nvGrpSpPr>
      <p:grpSpPr>
        <a:xfrm>
          <a:off x="0" y="0"/>
          <a:ext cx="0" cy="0"/>
          <a:chOff x="0" y="0"/>
          <a:chExt cx="0" cy="0"/>
        </a:xfrm>
      </p:grpSpPr>
      <p:pic>
        <p:nvPicPr>
          <p:cNvPr id="849" name="Google Shape;849;p57"/>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850" name="Google Shape;850;p57"/>
          <p:cNvSpPr txBox="1"/>
          <p:nvPr>
            <p:ph type="title"/>
          </p:nvPr>
        </p:nvSpPr>
        <p:spPr>
          <a:xfrm>
            <a:off x="508000" y="223500"/>
            <a:ext cx="5211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851" name="Google Shape;851;p57"/>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852" name="Google Shape;852;p57"/>
          <p:cNvPicPr preferRelativeResize="0"/>
          <p:nvPr/>
        </p:nvPicPr>
        <p:blipFill rotWithShape="1">
          <a:blip r:embed="rId5">
            <a:alphaModFix/>
          </a:blip>
          <a:srcRect b="0" l="0" r="0" t="0"/>
          <a:stretch/>
        </p:blipFill>
        <p:spPr>
          <a:xfrm>
            <a:off x="508000" y="3290000"/>
            <a:ext cx="8121849" cy="1427901"/>
          </a:xfrm>
          <a:prstGeom prst="rect">
            <a:avLst/>
          </a:prstGeom>
          <a:noFill/>
          <a:ln>
            <a:noFill/>
          </a:ln>
        </p:spPr>
      </p:pic>
      <p:grpSp>
        <p:nvGrpSpPr>
          <p:cNvPr id="853" name="Google Shape;853;p57"/>
          <p:cNvGrpSpPr/>
          <p:nvPr/>
        </p:nvGrpSpPr>
        <p:grpSpPr>
          <a:xfrm>
            <a:off x="8257140" y="3219960"/>
            <a:ext cx="505248" cy="505676"/>
            <a:chOff x="8772492" y="3054658"/>
            <a:chExt cx="428976" cy="429340"/>
          </a:xfrm>
        </p:grpSpPr>
        <p:sp>
          <p:nvSpPr>
            <p:cNvPr id="854" name="Google Shape;854;p57"/>
            <p:cNvSpPr/>
            <p:nvPr/>
          </p:nvSpPr>
          <p:spPr>
            <a:xfrm>
              <a:off x="8772492" y="3142778"/>
              <a:ext cx="313772" cy="341220"/>
            </a:xfrm>
            <a:custGeom>
              <a:rect b="b" l="l" r="r" t="t"/>
              <a:pathLst>
                <a:path extrusionOk="0" h="749934" w="689609">
                  <a:moveTo>
                    <a:pt x="529407" y="0"/>
                  </a:moveTo>
                  <a:lnTo>
                    <a:pt x="59369" y="0"/>
                  </a:lnTo>
                  <a:lnTo>
                    <a:pt x="38640" y="43939"/>
                  </a:lnTo>
                  <a:lnTo>
                    <a:pt x="22096" y="90034"/>
                  </a:lnTo>
                  <a:lnTo>
                    <a:pt x="9981" y="138054"/>
                  </a:lnTo>
                  <a:lnTo>
                    <a:pt x="2535" y="187768"/>
                  </a:lnTo>
                  <a:lnTo>
                    <a:pt x="0" y="238945"/>
                  </a:lnTo>
                  <a:lnTo>
                    <a:pt x="2337" y="288116"/>
                  </a:lnTo>
                  <a:lnTo>
                    <a:pt x="9205" y="335965"/>
                  </a:lnTo>
                  <a:lnTo>
                    <a:pt x="20392" y="382277"/>
                  </a:lnTo>
                  <a:lnTo>
                    <a:pt x="35682" y="426839"/>
                  </a:lnTo>
                  <a:lnTo>
                    <a:pt x="54862" y="469436"/>
                  </a:lnTo>
                  <a:lnTo>
                    <a:pt x="77718" y="509855"/>
                  </a:lnTo>
                  <a:lnTo>
                    <a:pt x="104037" y="547882"/>
                  </a:lnTo>
                  <a:lnTo>
                    <a:pt x="133603" y="583302"/>
                  </a:lnTo>
                  <a:lnTo>
                    <a:pt x="166203" y="615902"/>
                  </a:lnTo>
                  <a:lnTo>
                    <a:pt x="201623" y="645468"/>
                  </a:lnTo>
                  <a:lnTo>
                    <a:pt x="239650" y="671786"/>
                  </a:lnTo>
                  <a:lnTo>
                    <a:pt x="280069" y="694643"/>
                  </a:lnTo>
                  <a:lnTo>
                    <a:pt x="322666" y="713823"/>
                  </a:lnTo>
                  <a:lnTo>
                    <a:pt x="367228" y="729113"/>
                  </a:lnTo>
                  <a:lnTo>
                    <a:pt x="413540" y="740300"/>
                  </a:lnTo>
                  <a:lnTo>
                    <a:pt x="461389" y="747168"/>
                  </a:lnTo>
                  <a:lnTo>
                    <a:pt x="510560" y="749505"/>
                  </a:lnTo>
                  <a:lnTo>
                    <a:pt x="557080" y="747415"/>
                  </a:lnTo>
                  <a:lnTo>
                    <a:pt x="602442" y="741260"/>
                  </a:lnTo>
                  <a:lnTo>
                    <a:pt x="646469" y="731217"/>
                  </a:lnTo>
                  <a:lnTo>
                    <a:pt x="688984" y="717465"/>
                  </a:lnTo>
                  <a:lnTo>
                    <a:pt x="688984" y="190360"/>
                  </a:lnTo>
                  <a:lnTo>
                    <a:pt x="683286" y="139757"/>
                  </a:lnTo>
                  <a:lnTo>
                    <a:pt x="667204" y="94284"/>
                  </a:lnTo>
                  <a:lnTo>
                    <a:pt x="642257" y="55757"/>
                  </a:lnTo>
                  <a:lnTo>
                    <a:pt x="609963" y="25991"/>
                  </a:lnTo>
                  <a:lnTo>
                    <a:pt x="571841" y="6800"/>
                  </a:lnTo>
                  <a:lnTo>
                    <a:pt x="529407" y="0"/>
                  </a:lnTo>
                  <a:close/>
                </a:path>
              </a:pathLst>
            </a:custGeom>
            <a:solidFill>
              <a:srgbClr val="5C378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42"/>
            </a:p>
          </p:txBody>
        </p:sp>
        <p:pic>
          <p:nvPicPr>
            <p:cNvPr id="855" name="Google Shape;855;p57"/>
            <p:cNvPicPr preferRelativeResize="0"/>
            <p:nvPr/>
          </p:nvPicPr>
          <p:blipFill rotWithShape="1">
            <a:blip r:embed="rId6">
              <a:alphaModFix/>
            </a:blip>
            <a:srcRect b="0" l="0" r="0" t="0"/>
            <a:stretch/>
          </p:blipFill>
          <p:spPr>
            <a:xfrm>
              <a:off x="8807914" y="3054658"/>
              <a:ext cx="393554" cy="393559"/>
            </a:xfrm>
            <a:prstGeom prst="rect">
              <a:avLst/>
            </a:prstGeom>
            <a:noFill/>
            <a:ln>
              <a:noFill/>
            </a:ln>
          </p:spPr>
        </p:pic>
        <p:sp>
          <p:nvSpPr>
            <p:cNvPr id="856" name="Google Shape;856;p57"/>
            <p:cNvSpPr/>
            <p:nvPr/>
          </p:nvSpPr>
          <p:spPr>
            <a:xfrm>
              <a:off x="8896978" y="3134420"/>
              <a:ext cx="215538" cy="234318"/>
            </a:xfrm>
            <a:custGeom>
              <a:rect b="b" l="l" r="r" t="t"/>
              <a:pathLst>
                <a:path extrusionOk="0" h="514984" w="473709">
                  <a:moveTo>
                    <a:pt x="61506" y="210883"/>
                  </a:moveTo>
                  <a:lnTo>
                    <a:pt x="54546" y="203923"/>
                  </a:lnTo>
                  <a:lnTo>
                    <a:pt x="15532" y="203923"/>
                  </a:lnTo>
                  <a:lnTo>
                    <a:pt x="6934" y="203923"/>
                  </a:lnTo>
                  <a:lnTo>
                    <a:pt x="0" y="210883"/>
                  </a:lnTo>
                  <a:lnTo>
                    <a:pt x="0" y="228041"/>
                  </a:lnTo>
                  <a:lnTo>
                    <a:pt x="6946" y="235000"/>
                  </a:lnTo>
                  <a:lnTo>
                    <a:pt x="54546" y="235000"/>
                  </a:lnTo>
                  <a:lnTo>
                    <a:pt x="61506" y="228041"/>
                  </a:lnTo>
                  <a:lnTo>
                    <a:pt x="61506" y="210883"/>
                  </a:lnTo>
                  <a:close/>
                </a:path>
                <a:path extrusionOk="0" h="514984" w="473709">
                  <a:moveTo>
                    <a:pt x="131216" y="91859"/>
                  </a:moveTo>
                  <a:lnTo>
                    <a:pt x="103619" y="64274"/>
                  </a:lnTo>
                  <a:lnTo>
                    <a:pt x="97561" y="58216"/>
                  </a:lnTo>
                  <a:lnTo>
                    <a:pt x="87693" y="58216"/>
                  </a:lnTo>
                  <a:lnTo>
                    <a:pt x="75539" y="70332"/>
                  </a:lnTo>
                  <a:lnTo>
                    <a:pt x="75539" y="80175"/>
                  </a:lnTo>
                  <a:lnTo>
                    <a:pt x="106172" y="110794"/>
                  </a:lnTo>
                  <a:lnTo>
                    <a:pt x="110147" y="112318"/>
                  </a:lnTo>
                  <a:lnTo>
                    <a:pt x="118122" y="112318"/>
                  </a:lnTo>
                  <a:lnTo>
                    <a:pt x="122097" y="110794"/>
                  </a:lnTo>
                  <a:lnTo>
                    <a:pt x="131216" y="101701"/>
                  </a:lnTo>
                  <a:lnTo>
                    <a:pt x="131216" y="91859"/>
                  </a:lnTo>
                  <a:close/>
                </a:path>
                <a:path extrusionOk="0" h="514984" w="473709">
                  <a:moveTo>
                    <a:pt x="252361" y="6959"/>
                  </a:moveTo>
                  <a:lnTo>
                    <a:pt x="245414" y="0"/>
                  </a:lnTo>
                  <a:lnTo>
                    <a:pt x="228244" y="0"/>
                  </a:lnTo>
                  <a:lnTo>
                    <a:pt x="221284" y="6959"/>
                  </a:lnTo>
                  <a:lnTo>
                    <a:pt x="221284" y="54546"/>
                  </a:lnTo>
                  <a:lnTo>
                    <a:pt x="228244" y="61506"/>
                  </a:lnTo>
                  <a:lnTo>
                    <a:pt x="236829" y="61506"/>
                  </a:lnTo>
                  <a:lnTo>
                    <a:pt x="245414" y="61506"/>
                  </a:lnTo>
                  <a:lnTo>
                    <a:pt x="252361" y="54546"/>
                  </a:lnTo>
                  <a:lnTo>
                    <a:pt x="252361" y="6959"/>
                  </a:lnTo>
                  <a:close/>
                </a:path>
                <a:path extrusionOk="0" h="514984" w="473709">
                  <a:moveTo>
                    <a:pt x="294767" y="490474"/>
                  </a:moveTo>
                  <a:lnTo>
                    <a:pt x="287807" y="483501"/>
                  </a:lnTo>
                  <a:lnTo>
                    <a:pt x="194437" y="483501"/>
                  </a:lnTo>
                  <a:lnTo>
                    <a:pt x="185851" y="483501"/>
                  </a:lnTo>
                  <a:lnTo>
                    <a:pt x="178892" y="490474"/>
                  </a:lnTo>
                  <a:lnTo>
                    <a:pt x="178892" y="507631"/>
                  </a:lnTo>
                  <a:lnTo>
                    <a:pt x="185851" y="514591"/>
                  </a:lnTo>
                  <a:lnTo>
                    <a:pt x="287807" y="514591"/>
                  </a:lnTo>
                  <a:lnTo>
                    <a:pt x="294767" y="507631"/>
                  </a:lnTo>
                  <a:lnTo>
                    <a:pt x="294767" y="490474"/>
                  </a:lnTo>
                  <a:close/>
                </a:path>
                <a:path extrusionOk="0" h="514984" w="473709">
                  <a:moveTo>
                    <a:pt x="394081" y="251206"/>
                  </a:moveTo>
                  <a:lnTo>
                    <a:pt x="391045" y="220268"/>
                  </a:lnTo>
                  <a:lnTo>
                    <a:pt x="382143" y="190931"/>
                  </a:lnTo>
                  <a:lnTo>
                    <a:pt x="367665" y="163918"/>
                  </a:lnTo>
                  <a:lnTo>
                    <a:pt x="363004" y="158267"/>
                  </a:lnTo>
                  <a:lnTo>
                    <a:pt x="363004" y="251206"/>
                  </a:lnTo>
                  <a:lnTo>
                    <a:pt x="360743" y="275107"/>
                  </a:lnTo>
                  <a:lnTo>
                    <a:pt x="354063" y="297840"/>
                  </a:lnTo>
                  <a:lnTo>
                    <a:pt x="343204" y="318884"/>
                  </a:lnTo>
                  <a:lnTo>
                    <a:pt x="328371" y="337718"/>
                  </a:lnTo>
                  <a:lnTo>
                    <a:pt x="315379" y="353974"/>
                  </a:lnTo>
                  <a:lnTo>
                    <a:pt x="305879" y="371754"/>
                  </a:lnTo>
                  <a:lnTo>
                    <a:pt x="300037" y="390626"/>
                  </a:lnTo>
                  <a:lnTo>
                    <a:pt x="298043" y="410171"/>
                  </a:lnTo>
                  <a:lnTo>
                    <a:pt x="298043" y="424357"/>
                  </a:lnTo>
                  <a:lnTo>
                    <a:pt x="297256" y="425145"/>
                  </a:lnTo>
                  <a:lnTo>
                    <a:pt x="176403" y="425145"/>
                  </a:lnTo>
                  <a:lnTo>
                    <a:pt x="175628" y="424357"/>
                  </a:lnTo>
                  <a:lnTo>
                    <a:pt x="175628" y="410171"/>
                  </a:lnTo>
                  <a:lnTo>
                    <a:pt x="173647" y="390626"/>
                  </a:lnTo>
                  <a:lnTo>
                    <a:pt x="167805" y="371754"/>
                  </a:lnTo>
                  <a:lnTo>
                    <a:pt x="158292" y="353974"/>
                  </a:lnTo>
                  <a:lnTo>
                    <a:pt x="145313" y="337718"/>
                  </a:lnTo>
                  <a:lnTo>
                    <a:pt x="130467" y="318884"/>
                  </a:lnTo>
                  <a:lnTo>
                    <a:pt x="119608" y="297840"/>
                  </a:lnTo>
                  <a:lnTo>
                    <a:pt x="112953" y="275107"/>
                  </a:lnTo>
                  <a:lnTo>
                    <a:pt x="110705" y="251206"/>
                  </a:lnTo>
                  <a:lnTo>
                    <a:pt x="113131" y="226364"/>
                  </a:lnTo>
                  <a:lnTo>
                    <a:pt x="131889" y="181152"/>
                  </a:lnTo>
                  <a:lnTo>
                    <a:pt x="166954" y="146100"/>
                  </a:lnTo>
                  <a:lnTo>
                    <a:pt x="211937" y="127457"/>
                  </a:lnTo>
                  <a:lnTo>
                    <a:pt x="236626" y="125044"/>
                  </a:lnTo>
                  <a:lnTo>
                    <a:pt x="237032" y="125044"/>
                  </a:lnTo>
                  <a:lnTo>
                    <a:pt x="285153" y="134556"/>
                  </a:lnTo>
                  <a:lnTo>
                    <a:pt x="325958" y="161874"/>
                  </a:lnTo>
                  <a:lnTo>
                    <a:pt x="353441" y="202831"/>
                  </a:lnTo>
                  <a:lnTo>
                    <a:pt x="363004" y="251206"/>
                  </a:lnTo>
                  <a:lnTo>
                    <a:pt x="363004" y="158267"/>
                  </a:lnTo>
                  <a:lnTo>
                    <a:pt x="347878" y="139890"/>
                  </a:lnTo>
                  <a:lnTo>
                    <a:pt x="329793" y="125044"/>
                  </a:lnTo>
                  <a:lnTo>
                    <a:pt x="323926" y="120218"/>
                  </a:lnTo>
                  <a:lnTo>
                    <a:pt x="297014" y="105829"/>
                  </a:lnTo>
                  <a:lnTo>
                    <a:pt x="267843" y="96977"/>
                  </a:lnTo>
                  <a:lnTo>
                    <a:pt x="237058" y="93967"/>
                  </a:lnTo>
                  <a:lnTo>
                    <a:pt x="236524" y="93967"/>
                  </a:lnTo>
                  <a:lnTo>
                    <a:pt x="176606" y="105829"/>
                  </a:lnTo>
                  <a:lnTo>
                    <a:pt x="125755" y="139890"/>
                  </a:lnTo>
                  <a:lnTo>
                    <a:pt x="91490" y="190931"/>
                  </a:lnTo>
                  <a:lnTo>
                    <a:pt x="79578" y="251206"/>
                  </a:lnTo>
                  <a:lnTo>
                    <a:pt x="82410" y="281038"/>
                  </a:lnTo>
                  <a:lnTo>
                    <a:pt x="90741" y="309422"/>
                  </a:lnTo>
                  <a:lnTo>
                    <a:pt x="104317" y="335699"/>
                  </a:lnTo>
                  <a:lnTo>
                    <a:pt x="122847" y="359206"/>
                  </a:lnTo>
                  <a:lnTo>
                    <a:pt x="132143" y="370789"/>
                  </a:lnTo>
                  <a:lnTo>
                    <a:pt x="138938" y="383349"/>
                  </a:lnTo>
                  <a:lnTo>
                    <a:pt x="143116" y="396582"/>
                  </a:lnTo>
                  <a:lnTo>
                    <a:pt x="144538" y="410171"/>
                  </a:lnTo>
                  <a:lnTo>
                    <a:pt x="144538" y="423430"/>
                  </a:lnTo>
                  <a:lnTo>
                    <a:pt x="147116" y="436194"/>
                  </a:lnTo>
                  <a:lnTo>
                    <a:pt x="154152" y="446620"/>
                  </a:lnTo>
                  <a:lnTo>
                    <a:pt x="164579" y="453656"/>
                  </a:lnTo>
                  <a:lnTo>
                    <a:pt x="177342" y="456247"/>
                  </a:lnTo>
                  <a:lnTo>
                    <a:pt x="296303" y="456247"/>
                  </a:lnTo>
                  <a:lnTo>
                    <a:pt x="309054" y="453656"/>
                  </a:lnTo>
                  <a:lnTo>
                    <a:pt x="319481" y="446620"/>
                  </a:lnTo>
                  <a:lnTo>
                    <a:pt x="326517" y="436194"/>
                  </a:lnTo>
                  <a:lnTo>
                    <a:pt x="328752" y="425145"/>
                  </a:lnTo>
                  <a:lnTo>
                    <a:pt x="329107" y="423430"/>
                  </a:lnTo>
                  <a:lnTo>
                    <a:pt x="329107" y="410171"/>
                  </a:lnTo>
                  <a:lnTo>
                    <a:pt x="330530" y="396582"/>
                  </a:lnTo>
                  <a:lnTo>
                    <a:pt x="334708" y="383349"/>
                  </a:lnTo>
                  <a:lnTo>
                    <a:pt x="341503" y="370789"/>
                  </a:lnTo>
                  <a:lnTo>
                    <a:pt x="350799" y="359206"/>
                  </a:lnTo>
                  <a:lnTo>
                    <a:pt x="369328" y="335699"/>
                  </a:lnTo>
                  <a:lnTo>
                    <a:pt x="382905" y="309422"/>
                  </a:lnTo>
                  <a:lnTo>
                    <a:pt x="391236" y="281038"/>
                  </a:lnTo>
                  <a:lnTo>
                    <a:pt x="394081" y="251206"/>
                  </a:lnTo>
                  <a:close/>
                </a:path>
                <a:path extrusionOk="0" h="514984" w="473709">
                  <a:moveTo>
                    <a:pt x="398094" y="70332"/>
                  </a:moveTo>
                  <a:lnTo>
                    <a:pt x="385953" y="58191"/>
                  </a:lnTo>
                  <a:lnTo>
                    <a:pt x="376110" y="58191"/>
                  </a:lnTo>
                  <a:lnTo>
                    <a:pt x="342417" y="91871"/>
                  </a:lnTo>
                  <a:lnTo>
                    <a:pt x="342417" y="101714"/>
                  </a:lnTo>
                  <a:lnTo>
                    <a:pt x="351536" y="110807"/>
                  </a:lnTo>
                  <a:lnTo>
                    <a:pt x="355511" y="112331"/>
                  </a:lnTo>
                  <a:lnTo>
                    <a:pt x="363486" y="112331"/>
                  </a:lnTo>
                  <a:lnTo>
                    <a:pt x="367461" y="110807"/>
                  </a:lnTo>
                  <a:lnTo>
                    <a:pt x="370497" y="107772"/>
                  </a:lnTo>
                  <a:lnTo>
                    <a:pt x="398094" y="80175"/>
                  </a:lnTo>
                  <a:lnTo>
                    <a:pt x="398094" y="70332"/>
                  </a:lnTo>
                  <a:close/>
                </a:path>
                <a:path extrusionOk="0" h="514984" w="473709">
                  <a:moveTo>
                    <a:pt x="473659" y="210883"/>
                  </a:moveTo>
                  <a:lnTo>
                    <a:pt x="466699" y="203923"/>
                  </a:lnTo>
                  <a:lnTo>
                    <a:pt x="427710" y="203923"/>
                  </a:lnTo>
                  <a:lnTo>
                    <a:pt x="419125" y="203923"/>
                  </a:lnTo>
                  <a:lnTo>
                    <a:pt x="412153" y="210883"/>
                  </a:lnTo>
                  <a:lnTo>
                    <a:pt x="412153" y="228041"/>
                  </a:lnTo>
                  <a:lnTo>
                    <a:pt x="419112" y="235000"/>
                  </a:lnTo>
                  <a:lnTo>
                    <a:pt x="466699"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42"/>
            </a:p>
          </p:txBody>
        </p:sp>
      </p:grpSp>
      <p:sp>
        <p:nvSpPr>
          <p:cNvPr id="857" name="Google Shape;857;p57"/>
          <p:cNvSpPr txBox="1"/>
          <p:nvPr/>
        </p:nvSpPr>
        <p:spPr>
          <a:xfrm>
            <a:off x="508000" y="1150475"/>
            <a:ext cx="8094600" cy="3492600"/>
          </a:xfrm>
          <a:prstGeom prst="rect">
            <a:avLst/>
          </a:prstGeom>
          <a:noFill/>
          <a:ln>
            <a:noFill/>
          </a:ln>
        </p:spPr>
        <p:txBody>
          <a:bodyPr anchorCtr="0" anchor="t" bIns="0" lIns="0" spcFirstLastPara="1" rIns="0" wrap="square" tIns="5475">
            <a:spAutoFit/>
          </a:bodyPr>
          <a:lstStyle/>
          <a:p>
            <a:pPr indent="0" lvl="0" marL="0" marR="12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These people were called the Cypherpunks. They emerged as a loosely connected group of activists, cryptographers, programmers, and privacy activists who shared a common vision: the pursuit of privacy, security, and a decentralized digital future.</a:t>
            </a:r>
            <a:endParaRPr sz="1000">
              <a:latin typeface="Montserrat"/>
              <a:ea typeface="Montserrat"/>
              <a:cs typeface="Montserrat"/>
              <a:sym typeface="Montserrat"/>
            </a:endParaRPr>
          </a:p>
          <a:p>
            <a:pPr indent="0" lvl="0" marL="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term "Cypherpunk" is a fusion of "cypher," referring to cryptographic code, and "punk," representing the countercultural ethos of rebellion.</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Cypherpunks believed in cryptography’s power to protect individual liberties. Their goals included developing tools to secure online communications, anonymize internet activities, and establish digital currencies to operate beyond the control of centralized authorities.</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Cypherpunks understood the consequences of the ﬁat system and saw the threat of an “Orwellian future.” They believed they had to ensure that the personal computer and the internet would become good things for humanity instead of tools that could exacerbate the stat’s control over its people.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0" rtl="0" algn="l">
              <a:lnSpc>
                <a:spcPct val="100000"/>
              </a:lnSpc>
              <a:spcBef>
                <a:spcPts val="300"/>
              </a:spcBef>
              <a:spcAft>
                <a:spcPts val="0"/>
              </a:spcAft>
              <a:buNone/>
            </a:pPr>
            <a:r>
              <a:t/>
            </a:r>
            <a:endParaRPr sz="1000">
              <a:latin typeface="Montserrat"/>
              <a:ea typeface="Montserrat"/>
              <a:cs typeface="Montserrat"/>
              <a:sym typeface="Montserrat"/>
            </a:endParaRPr>
          </a:p>
          <a:p>
            <a:pPr indent="0" lvl="0" marL="177800" rtl="0" algn="l">
              <a:lnSpc>
                <a:spcPct val="100000"/>
              </a:lnSpc>
              <a:spcBef>
                <a:spcPts val="0"/>
              </a:spcBef>
              <a:spcAft>
                <a:spcPts val="0"/>
              </a:spcAft>
              <a:buNone/>
            </a:pPr>
            <a:r>
              <a:rPr b="1" lang="en" sz="1200">
                <a:solidFill>
                  <a:srgbClr val="FFFFFF"/>
                </a:solidFill>
                <a:latin typeface="Montserrat"/>
                <a:ea typeface="Montserrat"/>
                <a:cs typeface="Montserrat"/>
                <a:sym typeface="Montserrat"/>
              </a:rPr>
              <a:t>THE DEFINITION OF AN ORWELLIAN FUTURE:</a:t>
            </a:r>
            <a:endParaRPr sz="1200">
              <a:latin typeface="Montserrat"/>
              <a:ea typeface="Montserrat"/>
              <a:cs typeface="Montserrat"/>
              <a:sym typeface="Montserrat"/>
            </a:endParaRPr>
          </a:p>
          <a:p>
            <a:pPr indent="0" lvl="0" marL="177800" marR="215900" rtl="0" algn="l">
              <a:lnSpc>
                <a:spcPct val="101800"/>
              </a:lnSpc>
              <a:spcBef>
                <a:spcPts val="500"/>
              </a:spcBef>
              <a:spcAft>
                <a:spcPts val="0"/>
              </a:spcAft>
              <a:buNone/>
            </a:pPr>
            <a:r>
              <a:rPr lang="en" sz="1000">
                <a:solidFill>
                  <a:srgbClr val="FFFFFF"/>
                </a:solidFill>
                <a:latin typeface="Montserrat"/>
                <a:ea typeface="Montserrat"/>
                <a:cs typeface="Montserrat"/>
                <a:sym typeface="Montserrat"/>
              </a:rPr>
              <a:t>An Orwellian future refers to a dystopian vision inspired by George Orwell's works. The term is associated with a nightmarish and totalitarian society characterized by oppressive government control, extensive surveillance, propaganda, and the manipulation of information. The term "Orwellian" often describes a scenario where citizens' freedoms and individual autonomy are severely restricted, dissent is suppressed, and reality is distorted to serve the interests of a powerful and authoritarian regime. The concept is named after George Orwell, who, in his writings, warned against the potential dangers of unchecked government power and the erosion of fundamental human rights.</a:t>
            </a:r>
            <a:endParaRPr sz="1000">
              <a:latin typeface="Montserrat"/>
              <a:ea typeface="Montserrat"/>
              <a:cs typeface="Montserrat"/>
              <a:sym typeface="Montserrat"/>
            </a:endParaRPr>
          </a:p>
        </p:txBody>
      </p:sp>
      <p:pic>
        <p:nvPicPr>
          <p:cNvPr id="858" name="Google Shape;858;p57"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859" name="Google Shape;859;p57"/>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860" name="Google Shape;860;p5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28</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4" name="Shape 864"/>
        <p:cNvGrpSpPr/>
        <p:nvPr/>
      </p:nvGrpSpPr>
      <p:grpSpPr>
        <a:xfrm>
          <a:off x="0" y="0"/>
          <a:ext cx="0" cy="0"/>
          <a:chOff x="0" y="0"/>
          <a:chExt cx="0" cy="0"/>
        </a:xfrm>
      </p:grpSpPr>
      <p:pic>
        <p:nvPicPr>
          <p:cNvPr id="865" name="Google Shape;865;p58"/>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866" name="Google Shape;866;p58"/>
          <p:cNvSpPr txBox="1"/>
          <p:nvPr>
            <p:ph type="title"/>
          </p:nvPr>
        </p:nvSpPr>
        <p:spPr>
          <a:xfrm>
            <a:off x="508000" y="223500"/>
            <a:ext cx="5424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867" name="Google Shape;867;p58"/>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868" name="Google Shape;868;p58"/>
          <p:cNvSpPr txBox="1"/>
          <p:nvPr/>
        </p:nvSpPr>
        <p:spPr>
          <a:xfrm>
            <a:off x="4623342" y="1207971"/>
            <a:ext cx="4065900" cy="3483000"/>
          </a:xfrm>
          <a:prstGeom prst="rect">
            <a:avLst/>
          </a:prstGeom>
          <a:noFill/>
          <a:ln>
            <a:noFill/>
          </a:ln>
        </p:spPr>
        <p:txBody>
          <a:bodyPr anchorCtr="0" anchor="t" bIns="0" lIns="0" spcFirstLastPara="1" rIns="0" wrap="square" tIns="5475">
            <a:spAutoFit/>
          </a:bodyPr>
          <a:lstStyle/>
          <a:p>
            <a:pPr indent="0" lvl="0" marL="0" marR="254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One of the Cypherpunks most notable inventions was the creation of cryptographic tools and protocols. In 1991, Phil Zimmermann introduced PGP (Pretty Good Privacy), email encryption software that became a ﬂagship project. PGP allowed users to send encrypted messages over the internet without anyone except the intended recipient being able to decrypt them. Before that, any message sent over the internet could be intercepted and read by others, like governments.</a:t>
            </a:r>
            <a:endParaRPr sz="1000">
              <a:solidFill>
                <a:srgbClr val="57585B"/>
              </a:solidFill>
              <a:latin typeface="Montserrat"/>
              <a:ea typeface="Montserrat"/>
              <a:cs typeface="Montserrat"/>
              <a:sym typeface="Montserrat"/>
            </a:endParaRPr>
          </a:p>
          <a:p>
            <a:pPr indent="0" lvl="0" marL="0" marR="25400" rtl="0" algn="l">
              <a:lnSpc>
                <a:spcPct val="1018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Cypherpunks thought that the breakthrough of encryption, along with the internet and the computer, provided a solid foundation for the creation of decentralized networks in the digital space, allowing individuals to communicate and transact on the internet privately and without interference from a central authority</a:t>
            </a:r>
            <a:endParaRPr sz="1000">
              <a:solidFill>
                <a:srgbClr val="57585B"/>
              </a:solidFill>
              <a:latin typeface="Montserrat"/>
              <a:ea typeface="Montserrat"/>
              <a:cs typeface="Montserrat"/>
              <a:sym typeface="Montserrat"/>
            </a:endParaRPr>
          </a:p>
          <a:p>
            <a:pPr indent="0" lvl="0" marL="0" marR="0" rtl="0" algn="l">
              <a:lnSpc>
                <a:spcPct val="101800"/>
              </a:lnSpc>
              <a:spcBef>
                <a:spcPts val="900"/>
              </a:spcBef>
              <a:spcAft>
                <a:spcPts val="0"/>
              </a:spcAft>
              <a:buNone/>
            </a:pPr>
            <a:r>
              <a:t/>
            </a:r>
            <a:endParaRPr sz="1000">
              <a:solidFill>
                <a:srgbClr val="57585B"/>
              </a:solidFill>
              <a:latin typeface="Montserrat"/>
              <a:ea typeface="Montserrat"/>
              <a:cs typeface="Montserrat"/>
              <a:sym typeface="Montserrat"/>
            </a:endParaRPr>
          </a:p>
          <a:p>
            <a:pPr indent="0" lvl="0" marL="0" marR="38100" rtl="0" algn="l">
              <a:lnSpc>
                <a:spcPct val="101800"/>
              </a:lnSpc>
              <a:spcBef>
                <a:spcPts val="900"/>
              </a:spcBef>
              <a:spcAft>
                <a:spcPts val="0"/>
              </a:spcAft>
              <a:buNone/>
            </a:pPr>
            <a:r>
              <a:rPr lang="en" sz="1000">
                <a:solidFill>
                  <a:srgbClr val="57585B"/>
                </a:solidFill>
                <a:latin typeface="Montserrat"/>
                <a:ea typeface="Montserrat"/>
                <a:cs typeface="Montserrat"/>
                <a:sym typeface="Montserrat"/>
              </a:rPr>
              <a:t>The Cypherpunks were on the right track to fostering a brighter future for humanity, where technology would be a tool to maximize freedom instead of control. The only missing pieces were a decentralized network and a digital currency.</a:t>
            </a:r>
            <a:endParaRPr sz="1000">
              <a:latin typeface="Montserrat"/>
              <a:ea typeface="Montserrat"/>
              <a:cs typeface="Montserrat"/>
              <a:sym typeface="Montserrat"/>
            </a:endParaRPr>
          </a:p>
        </p:txBody>
      </p:sp>
      <p:sp>
        <p:nvSpPr>
          <p:cNvPr id="869" name="Google Shape;869;p58"/>
          <p:cNvSpPr txBox="1"/>
          <p:nvPr/>
        </p:nvSpPr>
        <p:spPr>
          <a:xfrm>
            <a:off x="429750" y="1188525"/>
            <a:ext cx="3930000" cy="22320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200">
                <a:solidFill>
                  <a:srgbClr val="241B54"/>
                </a:solidFill>
                <a:latin typeface="Montserrat"/>
                <a:ea typeface="Montserrat"/>
                <a:cs typeface="Montserrat"/>
                <a:sym typeface="Montserrat"/>
              </a:rPr>
              <a:t>Centralized vs. Decentralized Systems</a:t>
            </a:r>
            <a:endParaRPr sz="1200">
              <a:latin typeface="Montserrat"/>
              <a:ea typeface="Montserrat"/>
              <a:cs typeface="Montserrat"/>
              <a:sym typeface="Montserrat"/>
            </a:endParaRPr>
          </a:p>
          <a:p>
            <a:pPr indent="0" lvl="0" marL="0" rtl="0" algn="l">
              <a:lnSpc>
                <a:spcPct val="100000"/>
              </a:lnSpc>
              <a:spcBef>
                <a:spcPts val="30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b="1" lang="en" sz="1000">
                <a:solidFill>
                  <a:srgbClr val="683B93"/>
                </a:solidFill>
                <a:latin typeface="Montserrat"/>
                <a:ea typeface="Montserrat"/>
                <a:cs typeface="Montserrat"/>
                <a:sym typeface="Montserrat"/>
              </a:rPr>
              <a:t>Centralized Systems: One Ruler, Many Problems</a:t>
            </a:r>
            <a:endParaRPr sz="1000">
              <a:latin typeface="Montserrat"/>
              <a:ea typeface="Montserrat"/>
              <a:cs typeface="Montserrat"/>
              <a:sym typeface="Montserrat"/>
            </a:endParaRPr>
          </a:p>
          <a:p>
            <a:pPr indent="0" lvl="0" marL="0" marR="1397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In a centralized system, everything revolves around one main authority, like a tall building in a city. This authority controls how the entire system works. Think of traditional banks as an example, where a small group makes all the decisions.</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0" lvl="0" marL="22860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Real-world example: In 2022, during peaceful protests in Canada, banks froze protestors' accounts, showing how a central authority could step in and control ﬁnancial access.</a:t>
            </a:r>
            <a:endParaRPr sz="1000">
              <a:latin typeface="Montserrat"/>
              <a:ea typeface="Montserrat"/>
              <a:cs typeface="Montserrat"/>
              <a:sym typeface="Montserrat"/>
            </a:endParaRPr>
          </a:p>
        </p:txBody>
      </p:sp>
      <p:pic>
        <p:nvPicPr>
          <p:cNvPr id="870" name="Google Shape;870;p58"/>
          <p:cNvPicPr preferRelativeResize="0"/>
          <p:nvPr/>
        </p:nvPicPr>
        <p:blipFill rotWithShape="1">
          <a:blip r:embed="rId5">
            <a:alphaModFix/>
          </a:blip>
          <a:srcRect b="0" l="0" r="0" t="0"/>
          <a:stretch/>
        </p:blipFill>
        <p:spPr>
          <a:xfrm>
            <a:off x="458912" y="2795809"/>
            <a:ext cx="156586" cy="156897"/>
          </a:xfrm>
          <a:prstGeom prst="rect">
            <a:avLst/>
          </a:prstGeom>
          <a:noFill/>
          <a:ln>
            <a:noFill/>
          </a:ln>
        </p:spPr>
      </p:pic>
      <p:grpSp>
        <p:nvGrpSpPr>
          <p:cNvPr id="871" name="Google Shape;871;p58"/>
          <p:cNvGrpSpPr/>
          <p:nvPr/>
        </p:nvGrpSpPr>
        <p:grpSpPr>
          <a:xfrm>
            <a:off x="429742" y="3514508"/>
            <a:ext cx="3929965" cy="1236344"/>
            <a:chOff x="10332930" y="6108314"/>
            <a:chExt cx="8641085" cy="2718434"/>
          </a:xfrm>
        </p:grpSpPr>
        <p:pic>
          <p:nvPicPr>
            <p:cNvPr id="872" name="Google Shape;872;p58"/>
            <p:cNvPicPr preferRelativeResize="0"/>
            <p:nvPr/>
          </p:nvPicPr>
          <p:blipFill rotWithShape="1">
            <a:blip r:embed="rId6">
              <a:alphaModFix/>
            </a:blip>
            <a:srcRect b="0" l="0" r="0" t="0"/>
            <a:stretch/>
          </p:blipFill>
          <p:spPr>
            <a:xfrm>
              <a:off x="10332930" y="6108317"/>
              <a:ext cx="8641075" cy="2718157"/>
            </a:xfrm>
            <a:prstGeom prst="rect">
              <a:avLst/>
            </a:prstGeom>
            <a:noFill/>
            <a:ln>
              <a:noFill/>
            </a:ln>
          </p:spPr>
        </p:pic>
        <p:sp>
          <p:nvSpPr>
            <p:cNvPr id="873" name="Google Shape;873;p58"/>
            <p:cNvSpPr/>
            <p:nvPr/>
          </p:nvSpPr>
          <p:spPr>
            <a:xfrm>
              <a:off x="10332935" y="6108314"/>
              <a:ext cx="8641080" cy="2718434"/>
            </a:xfrm>
            <a:custGeom>
              <a:rect b="b" l="l" r="r" t="t"/>
              <a:pathLst>
                <a:path extrusionOk="0" h="2718434" w="8641080">
                  <a:moveTo>
                    <a:pt x="8531373" y="2718168"/>
                  </a:moveTo>
                  <a:lnTo>
                    <a:pt x="109692" y="2718168"/>
                  </a:lnTo>
                  <a:lnTo>
                    <a:pt x="66994" y="2709548"/>
                  </a:lnTo>
                  <a:lnTo>
                    <a:pt x="32127" y="2686041"/>
                  </a:lnTo>
                  <a:lnTo>
                    <a:pt x="8619" y="2651174"/>
                  </a:lnTo>
                  <a:lnTo>
                    <a:pt x="0" y="2608475"/>
                  </a:lnTo>
                  <a:lnTo>
                    <a:pt x="0" y="109692"/>
                  </a:lnTo>
                  <a:lnTo>
                    <a:pt x="8619" y="66994"/>
                  </a:lnTo>
                  <a:lnTo>
                    <a:pt x="32127" y="32127"/>
                  </a:lnTo>
                  <a:lnTo>
                    <a:pt x="66994" y="8619"/>
                  </a:lnTo>
                  <a:lnTo>
                    <a:pt x="109692" y="0"/>
                  </a:lnTo>
                  <a:lnTo>
                    <a:pt x="8531373" y="0"/>
                  </a:lnTo>
                  <a:lnTo>
                    <a:pt x="8574072" y="8619"/>
                  </a:lnTo>
                  <a:lnTo>
                    <a:pt x="8608939" y="32127"/>
                  </a:lnTo>
                  <a:lnTo>
                    <a:pt x="8632446" y="66994"/>
                  </a:lnTo>
                  <a:lnTo>
                    <a:pt x="8641066" y="109692"/>
                  </a:lnTo>
                  <a:lnTo>
                    <a:pt x="8641066" y="2608475"/>
                  </a:lnTo>
                  <a:lnTo>
                    <a:pt x="8632446" y="2651174"/>
                  </a:lnTo>
                  <a:lnTo>
                    <a:pt x="8608939" y="2686041"/>
                  </a:lnTo>
                  <a:lnTo>
                    <a:pt x="8574072" y="2709548"/>
                  </a:lnTo>
                  <a:lnTo>
                    <a:pt x="8531373" y="2718168"/>
                  </a:lnTo>
                  <a:close/>
                </a:path>
              </a:pathLst>
            </a:custGeom>
            <a:noFill/>
            <a:ln cap="flat" cmpd="sng" w="69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874" name="Google Shape;874;p58"/>
            <p:cNvPicPr preferRelativeResize="0"/>
            <p:nvPr/>
          </p:nvPicPr>
          <p:blipFill rotWithShape="1">
            <a:blip r:embed="rId7">
              <a:alphaModFix/>
            </a:blip>
            <a:srcRect b="0" l="0" r="0" t="0"/>
            <a:stretch/>
          </p:blipFill>
          <p:spPr>
            <a:xfrm>
              <a:off x="10459576" y="6200911"/>
              <a:ext cx="3799831" cy="2532969"/>
            </a:xfrm>
            <a:prstGeom prst="rect">
              <a:avLst/>
            </a:prstGeom>
            <a:noFill/>
            <a:ln>
              <a:noFill/>
            </a:ln>
          </p:spPr>
        </p:pic>
        <p:pic>
          <p:nvPicPr>
            <p:cNvPr id="875" name="Google Shape;875;p58"/>
            <p:cNvPicPr preferRelativeResize="0"/>
            <p:nvPr/>
          </p:nvPicPr>
          <p:blipFill rotWithShape="1">
            <a:blip r:embed="rId8">
              <a:alphaModFix/>
            </a:blip>
            <a:srcRect b="0" l="0" r="0" t="0"/>
            <a:stretch/>
          </p:blipFill>
          <p:spPr>
            <a:xfrm>
              <a:off x="14364222" y="6200911"/>
              <a:ext cx="4483137" cy="2532972"/>
            </a:xfrm>
            <a:prstGeom prst="rect">
              <a:avLst/>
            </a:prstGeom>
            <a:noFill/>
            <a:ln>
              <a:noFill/>
            </a:ln>
          </p:spPr>
        </p:pic>
      </p:grpSp>
      <p:pic>
        <p:nvPicPr>
          <p:cNvPr id="876" name="Google Shape;876;p58"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pic>
        <p:nvPicPr>
          <p:cNvPr id="877" name="Google Shape;877;p58"/>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878" name="Google Shape;878;p5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29</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2" name="Shape 882"/>
        <p:cNvGrpSpPr/>
        <p:nvPr/>
      </p:nvGrpSpPr>
      <p:grpSpPr>
        <a:xfrm>
          <a:off x="0" y="0"/>
          <a:ext cx="0" cy="0"/>
          <a:chOff x="0" y="0"/>
          <a:chExt cx="0" cy="0"/>
        </a:xfrm>
      </p:grpSpPr>
      <p:pic>
        <p:nvPicPr>
          <p:cNvPr id="883" name="Google Shape;883;p59"/>
          <p:cNvPicPr preferRelativeResize="0"/>
          <p:nvPr/>
        </p:nvPicPr>
        <p:blipFill rotWithShape="1">
          <a:blip r:embed="rId3">
            <a:alphaModFix/>
          </a:blip>
          <a:srcRect b="0" l="0" r="0" t="0"/>
          <a:stretch/>
        </p:blipFill>
        <p:spPr>
          <a:xfrm>
            <a:off x="0" y="0"/>
            <a:ext cx="9143354" cy="849529"/>
          </a:xfrm>
          <a:prstGeom prst="rect">
            <a:avLst/>
          </a:prstGeom>
          <a:noFill/>
          <a:ln>
            <a:noFill/>
          </a:ln>
        </p:spPr>
      </p:pic>
      <p:sp>
        <p:nvSpPr>
          <p:cNvPr id="884" name="Google Shape;884;p59"/>
          <p:cNvSpPr txBox="1"/>
          <p:nvPr>
            <p:ph type="title"/>
          </p:nvPr>
        </p:nvSpPr>
        <p:spPr>
          <a:xfrm>
            <a:off x="507999" y="223500"/>
            <a:ext cx="57654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885" name="Google Shape;885;p59"/>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886" name="Google Shape;886;p59"/>
          <p:cNvPicPr preferRelativeResize="0"/>
          <p:nvPr/>
        </p:nvPicPr>
        <p:blipFill rotWithShape="1">
          <a:blip r:embed="rId5">
            <a:alphaModFix/>
          </a:blip>
          <a:srcRect b="0" l="0" r="0" t="0"/>
          <a:stretch/>
        </p:blipFill>
        <p:spPr>
          <a:xfrm>
            <a:off x="520019" y="1453502"/>
            <a:ext cx="156590" cy="156895"/>
          </a:xfrm>
          <a:prstGeom prst="rect">
            <a:avLst/>
          </a:prstGeom>
          <a:noFill/>
          <a:ln>
            <a:noFill/>
          </a:ln>
        </p:spPr>
      </p:pic>
      <p:pic>
        <p:nvPicPr>
          <p:cNvPr id="887" name="Google Shape;887;p59"/>
          <p:cNvPicPr preferRelativeResize="0"/>
          <p:nvPr/>
        </p:nvPicPr>
        <p:blipFill rotWithShape="1">
          <a:blip r:embed="rId6">
            <a:alphaModFix/>
          </a:blip>
          <a:srcRect b="0" l="0" r="0" t="0"/>
          <a:stretch/>
        </p:blipFill>
        <p:spPr>
          <a:xfrm>
            <a:off x="520019" y="1692085"/>
            <a:ext cx="156590" cy="156899"/>
          </a:xfrm>
          <a:prstGeom prst="rect">
            <a:avLst/>
          </a:prstGeom>
          <a:noFill/>
          <a:ln>
            <a:noFill/>
          </a:ln>
        </p:spPr>
      </p:pic>
      <p:pic>
        <p:nvPicPr>
          <p:cNvPr id="888" name="Google Shape;888;p59"/>
          <p:cNvPicPr preferRelativeResize="0"/>
          <p:nvPr/>
        </p:nvPicPr>
        <p:blipFill rotWithShape="1">
          <a:blip r:embed="rId7">
            <a:alphaModFix/>
          </a:blip>
          <a:srcRect b="0" l="0" r="0" t="0"/>
          <a:stretch/>
        </p:blipFill>
        <p:spPr>
          <a:xfrm>
            <a:off x="520019" y="2037626"/>
            <a:ext cx="156590" cy="156898"/>
          </a:xfrm>
          <a:prstGeom prst="rect">
            <a:avLst/>
          </a:prstGeom>
          <a:noFill/>
          <a:ln>
            <a:noFill/>
          </a:ln>
        </p:spPr>
      </p:pic>
      <p:pic>
        <p:nvPicPr>
          <p:cNvPr id="889" name="Google Shape;889;p59"/>
          <p:cNvPicPr preferRelativeResize="0"/>
          <p:nvPr/>
        </p:nvPicPr>
        <p:blipFill rotWithShape="1">
          <a:blip r:embed="rId8">
            <a:alphaModFix/>
          </a:blip>
          <a:srcRect b="0" l="0" r="0" t="0"/>
          <a:stretch/>
        </p:blipFill>
        <p:spPr>
          <a:xfrm>
            <a:off x="520019" y="2392885"/>
            <a:ext cx="156590" cy="156898"/>
          </a:xfrm>
          <a:prstGeom prst="rect">
            <a:avLst/>
          </a:prstGeom>
          <a:noFill/>
          <a:ln>
            <a:noFill/>
          </a:ln>
        </p:spPr>
      </p:pic>
      <p:pic>
        <p:nvPicPr>
          <p:cNvPr id="890" name="Google Shape;890;p59"/>
          <p:cNvPicPr preferRelativeResize="0"/>
          <p:nvPr/>
        </p:nvPicPr>
        <p:blipFill rotWithShape="1">
          <a:blip r:embed="rId8">
            <a:alphaModFix/>
          </a:blip>
          <a:srcRect b="0" l="0" r="0" t="0"/>
          <a:stretch/>
        </p:blipFill>
        <p:spPr>
          <a:xfrm>
            <a:off x="520020" y="2631473"/>
            <a:ext cx="156590" cy="156898"/>
          </a:xfrm>
          <a:prstGeom prst="rect">
            <a:avLst/>
          </a:prstGeom>
          <a:noFill/>
          <a:ln>
            <a:noFill/>
          </a:ln>
        </p:spPr>
      </p:pic>
      <p:pic>
        <p:nvPicPr>
          <p:cNvPr id="891" name="Google Shape;891;p59"/>
          <p:cNvPicPr preferRelativeResize="0"/>
          <p:nvPr/>
        </p:nvPicPr>
        <p:blipFill rotWithShape="1">
          <a:blip r:embed="rId9">
            <a:alphaModFix/>
          </a:blip>
          <a:srcRect b="0" l="0" r="0" t="0"/>
          <a:stretch/>
        </p:blipFill>
        <p:spPr>
          <a:xfrm>
            <a:off x="520019" y="2977014"/>
            <a:ext cx="156590" cy="156893"/>
          </a:xfrm>
          <a:prstGeom prst="rect">
            <a:avLst/>
          </a:prstGeom>
          <a:noFill/>
          <a:ln>
            <a:noFill/>
          </a:ln>
        </p:spPr>
      </p:pic>
      <p:pic>
        <p:nvPicPr>
          <p:cNvPr id="892" name="Google Shape;892;p59"/>
          <p:cNvPicPr preferRelativeResize="0"/>
          <p:nvPr/>
        </p:nvPicPr>
        <p:blipFill rotWithShape="1">
          <a:blip r:embed="rId10">
            <a:alphaModFix/>
          </a:blip>
          <a:srcRect b="0" l="0" r="0" t="0"/>
          <a:stretch/>
        </p:blipFill>
        <p:spPr>
          <a:xfrm>
            <a:off x="520019" y="3176704"/>
            <a:ext cx="156590" cy="156895"/>
          </a:xfrm>
          <a:prstGeom prst="rect">
            <a:avLst/>
          </a:prstGeom>
          <a:noFill/>
          <a:ln>
            <a:noFill/>
          </a:ln>
        </p:spPr>
      </p:pic>
      <p:sp>
        <p:nvSpPr>
          <p:cNvPr id="893" name="Google Shape;893;p59"/>
          <p:cNvSpPr txBox="1"/>
          <p:nvPr>
            <p:ph idx="1" type="body"/>
          </p:nvPr>
        </p:nvSpPr>
        <p:spPr>
          <a:xfrm>
            <a:off x="513485" y="1135977"/>
            <a:ext cx="8205300" cy="3492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Problems with Centralized Systems:</a:t>
            </a:r>
            <a:endParaRPr sz="1200">
              <a:latin typeface="Montserrat"/>
              <a:ea typeface="Montserrat"/>
              <a:cs typeface="Montserrat"/>
              <a:sym typeface="Montserrat"/>
            </a:endParaRPr>
          </a:p>
          <a:p>
            <a:pPr indent="0" lvl="0" marL="228600" marR="38100" rtl="0" algn="l">
              <a:lnSpc>
                <a:spcPct val="101800"/>
              </a:lnSpc>
              <a:spcBef>
                <a:spcPts val="900"/>
              </a:spcBef>
              <a:spcAft>
                <a:spcPts val="0"/>
              </a:spcAft>
              <a:buNone/>
            </a:pPr>
            <a:r>
              <a:rPr b="0" lang="en">
                <a:solidFill>
                  <a:srgbClr val="57585B"/>
                </a:solidFill>
                <a:latin typeface="Montserrat"/>
                <a:ea typeface="Montserrat"/>
                <a:cs typeface="Montserrat"/>
                <a:sym typeface="Montserrat"/>
              </a:rPr>
              <a:t>Central point of failure: If something goes wrong with the central authority, the whole system can collapse.</a:t>
            </a:r>
            <a:endParaRPr>
              <a:latin typeface="Montserrat"/>
              <a:ea typeface="Montserrat"/>
              <a:cs typeface="Montserrat"/>
              <a:sym typeface="Montserrat"/>
            </a:endParaRPr>
          </a:p>
          <a:p>
            <a:pPr indent="0" lvl="0" marL="228600" marR="139700" rtl="0" algn="l">
              <a:lnSpc>
                <a:spcPct val="101800"/>
              </a:lnSpc>
              <a:spcBef>
                <a:spcPts val="500"/>
              </a:spcBef>
              <a:spcAft>
                <a:spcPts val="0"/>
              </a:spcAft>
              <a:buNone/>
            </a:pPr>
            <a:r>
              <a:rPr b="0" lang="en">
                <a:solidFill>
                  <a:srgbClr val="57585B"/>
                </a:solidFill>
                <a:latin typeface="Montserrat"/>
                <a:ea typeface="Montserrat"/>
                <a:cs typeface="Montserrat"/>
                <a:sym typeface="Montserrat"/>
              </a:rPr>
              <a:t>Control: A small group at the top has all the control and power, often making decisions that beneﬁt them more than everyone else.</a:t>
            </a:r>
            <a:endParaRPr>
              <a:latin typeface="Montserrat"/>
              <a:ea typeface="Montserrat"/>
              <a:cs typeface="Montserrat"/>
              <a:sym typeface="Montserrat"/>
            </a:endParaRPr>
          </a:p>
          <a:p>
            <a:pPr indent="0" lvl="0" marL="228600" marR="139700" rtl="0" algn="l">
              <a:lnSpc>
                <a:spcPct val="101800"/>
              </a:lnSpc>
              <a:spcBef>
                <a:spcPts val="400"/>
              </a:spcBef>
              <a:spcAft>
                <a:spcPts val="0"/>
              </a:spcAft>
              <a:buNone/>
            </a:pPr>
            <a:r>
              <a:rPr b="0" lang="en">
                <a:solidFill>
                  <a:srgbClr val="57585B"/>
                </a:solidFill>
                <a:latin typeface="Montserrat"/>
                <a:ea typeface="Montserrat"/>
                <a:cs typeface="Montserrat"/>
                <a:sym typeface="Montserrat"/>
              </a:rPr>
              <a:t>Ineﬃciency and intermediaries: Like traﬃc jams in a city, centralized systems can become slow and expensive because of unnecessary middlemen.</a:t>
            </a:r>
            <a:endParaRPr>
              <a:latin typeface="Montserrat"/>
              <a:ea typeface="Montserrat"/>
              <a:cs typeface="Montserrat"/>
              <a:sym typeface="Montserrat"/>
            </a:endParaRPr>
          </a:p>
          <a:p>
            <a:pPr indent="0" lvl="0" marL="228600" marR="0" rtl="0" algn="l">
              <a:lnSpc>
                <a:spcPct val="101800"/>
              </a:lnSpc>
              <a:spcBef>
                <a:spcPts val="400"/>
              </a:spcBef>
              <a:spcAft>
                <a:spcPts val="0"/>
              </a:spcAft>
              <a:buNone/>
            </a:pPr>
            <a:r>
              <a:rPr b="0" lang="en">
                <a:solidFill>
                  <a:srgbClr val="57585B"/>
                </a:solidFill>
                <a:latin typeface="Montserrat"/>
                <a:ea typeface="Montserrat"/>
                <a:cs typeface="Montserrat"/>
                <a:sym typeface="Montserrat"/>
              </a:rPr>
              <a:t>Lack of autonomy: People might not get to make their own ﬁnancial choices; it's all decided by the top authority.</a:t>
            </a:r>
            <a:endParaRPr>
              <a:latin typeface="Montserrat"/>
              <a:ea typeface="Montserrat"/>
              <a:cs typeface="Montserrat"/>
              <a:sym typeface="Montserrat"/>
            </a:endParaRPr>
          </a:p>
          <a:p>
            <a:pPr indent="0" lvl="0" marL="228600" marR="203200" rtl="0" algn="l">
              <a:lnSpc>
                <a:spcPct val="101800"/>
              </a:lnSpc>
              <a:spcBef>
                <a:spcPts val="400"/>
              </a:spcBef>
              <a:spcAft>
                <a:spcPts val="0"/>
              </a:spcAft>
              <a:buNone/>
            </a:pPr>
            <a:r>
              <a:rPr b="0" lang="en">
                <a:solidFill>
                  <a:srgbClr val="57585B"/>
                </a:solidFill>
                <a:latin typeface="Montserrat"/>
                <a:ea typeface="Montserrat"/>
                <a:cs typeface="Montserrat"/>
                <a:sym typeface="Montserrat"/>
              </a:rPr>
              <a:t>Censorship and restriction: Just like some parts of a city can be blocked oﬀ, centralized systems may block or limit access to certain ﬁnancial resources.</a:t>
            </a:r>
            <a:endParaRPr>
              <a:latin typeface="Montserrat"/>
              <a:ea typeface="Montserrat"/>
              <a:cs typeface="Montserrat"/>
              <a:sym typeface="Montserrat"/>
            </a:endParaRPr>
          </a:p>
          <a:p>
            <a:pPr indent="0" lvl="0" marL="228600" marR="279400" rtl="0" algn="l">
              <a:lnSpc>
                <a:spcPct val="101800"/>
              </a:lnSpc>
              <a:spcBef>
                <a:spcPts val="500"/>
              </a:spcBef>
              <a:spcAft>
                <a:spcPts val="0"/>
              </a:spcAft>
              <a:buNone/>
            </a:pPr>
            <a:r>
              <a:rPr b="0" lang="en">
                <a:solidFill>
                  <a:srgbClr val="57585B"/>
                </a:solidFill>
                <a:latin typeface="Montserrat"/>
                <a:ea typeface="Montserrat"/>
                <a:cs typeface="Montserrat"/>
                <a:sym typeface="Montserrat"/>
              </a:rPr>
              <a:t>Scaling challenges: When more people need ﬁnancial services, centralized systems may struggle to keep up.</a:t>
            </a:r>
            <a:endParaRPr>
              <a:latin typeface="Montserrat"/>
              <a:ea typeface="Montserrat"/>
              <a:cs typeface="Montserrat"/>
              <a:sym typeface="Montserrat"/>
            </a:endParaRPr>
          </a:p>
          <a:p>
            <a:pPr indent="0" lvl="0" marL="228600" marR="63500" rtl="0" algn="l">
              <a:lnSpc>
                <a:spcPct val="101800"/>
              </a:lnSpc>
              <a:spcBef>
                <a:spcPts val="400"/>
              </a:spcBef>
              <a:spcAft>
                <a:spcPts val="0"/>
              </a:spcAft>
              <a:buNone/>
            </a:pPr>
            <a:r>
              <a:rPr b="0" lang="en">
                <a:solidFill>
                  <a:srgbClr val="57585B"/>
                </a:solidFill>
                <a:latin typeface="Montserrat"/>
                <a:ea typeface="Montserrat"/>
                <a:cs typeface="Montserrat"/>
                <a:sym typeface="Montserrat"/>
              </a:rPr>
              <a:t>Security risks: Problems with the central authority can put the whole system at risk of cyberattacks.</a:t>
            </a:r>
            <a:endParaRPr>
              <a:latin typeface="Montserrat"/>
              <a:ea typeface="Montserrat"/>
              <a:cs typeface="Montserrat"/>
              <a:sym typeface="Montserrat"/>
            </a:endParaRPr>
          </a:p>
          <a:p>
            <a:pPr indent="0" lvl="0" marL="228600" marR="88900" rtl="0" algn="l">
              <a:lnSpc>
                <a:spcPct val="101800"/>
              </a:lnSpc>
              <a:spcBef>
                <a:spcPts val="400"/>
              </a:spcBef>
              <a:spcAft>
                <a:spcPts val="0"/>
              </a:spcAft>
              <a:buNone/>
            </a:pPr>
            <a:r>
              <a:rPr b="0" lang="en">
                <a:solidFill>
                  <a:srgbClr val="57585B"/>
                </a:solidFill>
                <a:latin typeface="Montserrat"/>
                <a:ea typeface="Montserrat"/>
                <a:cs typeface="Montserrat"/>
                <a:sym typeface="Montserrat"/>
              </a:rPr>
              <a:t>Lack of transparency and trust: The inner workings of centralized systems can be hard to understand, making it tough for people to trust them.</a:t>
            </a:r>
            <a:endParaRPr>
              <a:latin typeface="Montserrat"/>
              <a:ea typeface="Montserrat"/>
              <a:cs typeface="Montserrat"/>
              <a:sym typeface="Montserrat"/>
            </a:endParaRPr>
          </a:p>
          <a:p>
            <a:pPr indent="0" lvl="0" marL="0" rtl="0" algn="l">
              <a:lnSpc>
                <a:spcPct val="100000"/>
              </a:lnSpc>
              <a:spcBef>
                <a:spcPts val="0"/>
              </a:spcBef>
              <a:spcAft>
                <a:spcPts val="0"/>
              </a:spcAft>
              <a:buNone/>
            </a:pPr>
            <a:r>
              <a:t/>
            </a:r>
            <a:endParaRPr>
              <a:latin typeface="Montserrat"/>
              <a:ea typeface="Montserrat"/>
              <a:cs typeface="Montserrat"/>
              <a:sym typeface="Montserrat"/>
            </a:endParaRPr>
          </a:p>
          <a:p>
            <a:pPr indent="0" lvl="0" marL="0" rtl="0" algn="l">
              <a:lnSpc>
                <a:spcPct val="100000"/>
              </a:lnSpc>
              <a:spcBef>
                <a:spcPts val="0"/>
              </a:spcBef>
              <a:spcAft>
                <a:spcPts val="0"/>
              </a:spcAft>
              <a:buNone/>
            </a:pPr>
            <a:r>
              <a:rPr lang="en" sz="1200">
                <a:latin typeface="Montserrat"/>
                <a:ea typeface="Montserrat"/>
                <a:cs typeface="Montserrat"/>
                <a:sym typeface="Montserrat"/>
              </a:rPr>
              <a:t>Decentralized Systems: Power to the People</a:t>
            </a:r>
            <a:endParaRPr sz="1200">
              <a:latin typeface="Montserrat"/>
              <a:ea typeface="Montserrat"/>
              <a:cs typeface="Montserrat"/>
              <a:sym typeface="Montserrat"/>
            </a:endParaRPr>
          </a:p>
          <a:p>
            <a:pPr indent="0" lvl="0" marL="12700" marR="76200" rtl="0" algn="l">
              <a:lnSpc>
                <a:spcPct val="101800"/>
              </a:lnSpc>
              <a:spcBef>
                <a:spcPts val="900"/>
              </a:spcBef>
              <a:spcAft>
                <a:spcPts val="0"/>
              </a:spcAft>
              <a:buNone/>
            </a:pPr>
            <a:r>
              <a:rPr b="0" lang="en">
                <a:solidFill>
                  <a:srgbClr val="57585B"/>
                </a:solidFill>
                <a:latin typeface="Montserrat"/>
                <a:ea typeface="Montserrat"/>
                <a:cs typeface="Montserrat"/>
                <a:sym typeface="Montserrat"/>
              </a:rPr>
              <a:t>Now, think of a decentralized system like a big forest. Each tree represents a separate part, and the whole forest represents the entire system. Unlike a city with a single central point, a decentralized system is more like a resilient forest that can keep going even if one part faces problems.</a:t>
            </a:r>
            <a:endParaRPr>
              <a:latin typeface="Montserrat"/>
              <a:ea typeface="Montserrat"/>
              <a:cs typeface="Montserrat"/>
              <a:sym typeface="Montserrat"/>
            </a:endParaRPr>
          </a:p>
        </p:txBody>
      </p:sp>
      <p:pic>
        <p:nvPicPr>
          <p:cNvPr id="894" name="Google Shape;894;p59"/>
          <p:cNvPicPr preferRelativeResize="0"/>
          <p:nvPr/>
        </p:nvPicPr>
        <p:blipFill rotWithShape="1">
          <a:blip r:embed="rId11">
            <a:alphaModFix/>
          </a:blip>
          <a:srcRect b="0" l="0" r="0" t="0"/>
          <a:stretch/>
        </p:blipFill>
        <p:spPr>
          <a:xfrm>
            <a:off x="520019" y="3376399"/>
            <a:ext cx="156590" cy="156897"/>
          </a:xfrm>
          <a:prstGeom prst="rect">
            <a:avLst/>
          </a:prstGeom>
          <a:noFill/>
          <a:ln>
            <a:noFill/>
          </a:ln>
        </p:spPr>
      </p:pic>
      <p:pic>
        <p:nvPicPr>
          <p:cNvPr id="895" name="Google Shape;895;p59" title="Bitkwa-Logo-New.png"/>
          <p:cNvPicPr preferRelativeResize="0"/>
          <p:nvPr/>
        </p:nvPicPr>
        <p:blipFill>
          <a:blip r:embed="rId12">
            <a:alphaModFix/>
          </a:blip>
          <a:stretch>
            <a:fillRect/>
          </a:stretch>
        </p:blipFill>
        <p:spPr>
          <a:xfrm>
            <a:off x="6837267" y="223499"/>
            <a:ext cx="1054499" cy="431675"/>
          </a:xfrm>
          <a:prstGeom prst="rect">
            <a:avLst/>
          </a:prstGeom>
          <a:noFill/>
          <a:ln>
            <a:noFill/>
          </a:ln>
        </p:spPr>
      </p:pic>
      <p:pic>
        <p:nvPicPr>
          <p:cNvPr id="896" name="Google Shape;896;p59"/>
          <p:cNvPicPr preferRelativeResize="0"/>
          <p:nvPr/>
        </p:nvPicPr>
        <p:blipFill rotWithShape="1">
          <a:blip r:embed="rId13">
            <a:alphaModFix/>
          </a:blip>
          <a:srcRect b="0" l="0" r="0" t="0"/>
          <a:stretch/>
        </p:blipFill>
        <p:spPr>
          <a:xfrm>
            <a:off x="8564375" y="4846703"/>
            <a:ext cx="65270" cy="65279"/>
          </a:xfrm>
          <a:prstGeom prst="rect">
            <a:avLst/>
          </a:prstGeom>
          <a:noFill/>
          <a:ln>
            <a:noFill/>
          </a:ln>
        </p:spPr>
      </p:pic>
      <p:sp>
        <p:nvSpPr>
          <p:cNvPr id="897" name="Google Shape;897;p5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30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0"/>
          <p:cNvSpPr txBox="1"/>
          <p:nvPr>
            <p:ph type="title"/>
          </p:nvPr>
        </p:nvSpPr>
        <p:spPr>
          <a:xfrm>
            <a:off x="508000" y="223500"/>
            <a:ext cx="5133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903" name="Google Shape;903;p60"/>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904" name="Google Shape;904;p60"/>
          <p:cNvPicPr preferRelativeResize="0"/>
          <p:nvPr/>
        </p:nvPicPr>
        <p:blipFill rotWithShape="1">
          <a:blip r:embed="rId4">
            <a:alphaModFix/>
          </a:blip>
          <a:srcRect b="0" l="0" r="0" t="0"/>
          <a:stretch/>
        </p:blipFill>
        <p:spPr>
          <a:xfrm>
            <a:off x="520019" y="1475398"/>
            <a:ext cx="156590" cy="156898"/>
          </a:xfrm>
          <a:prstGeom prst="rect">
            <a:avLst/>
          </a:prstGeom>
          <a:noFill/>
          <a:ln>
            <a:noFill/>
          </a:ln>
        </p:spPr>
      </p:pic>
      <p:pic>
        <p:nvPicPr>
          <p:cNvPr id="905" name="Google Shape;905;p60"/>
          <p:cNvPicPr preferRelativeResize="0"/>
          <p:nvPr/>
        </p:nvPicPr>
        <p:blipFill rotWithShape="1">
          <a:blip r:embed="rId5">
            <a:alphaModFix/>
          </a:blip>
          <a:srcRect b="0" l="0" r="0" t="0"/>
          <a:stretch/>
        </p:blipFill>
        <p:spPr>
          <a:xfrm>
            <a:off x="520020" y="1833668"/>
            <a:ext cx="156590" cy="156898"/>
          </a:xfrm>
          <a:prstGeom prst="rect">
            <a:avLst/>
          </a:prstGeom>
          <a:noFill/>
          <a:ln>
            <a:noFill/>
          </a:ln>
        </p:spPr>
      </p:pic>
      <p:sp>
        <p:nvSpPr>
          <p:cNvPr id="906" name="Google Shape;906;p60"/>
          <p:cNvSpPr txBox="1"/>
          <p:nvPr/>
        </p:nvSpPr>
        <p:spPr>
          <a:xfrm>
            <a:off x="512900" y="1174275"/>
            <a:ext cx="8200800" cy="3629700"/>
          </a:xfrm>
          <a:prstGeom prst="rect">
            <a:avLst/>
          </a:prstGeom>
          <a:noFill/>
          <a:ln>
            <a:noFill/>
          </a:ln>
        </p:spPr>
        <p:txBody>
          <a:bodyPr anchorCtr="0" anchor="t" bIns="0" lIns="0" spcFirstLastPara="1" rIns="0" wrap="square" tIns="7500">
            <a:spAutoFit/>
          </a:bodyPr>
          <a:lstStyle/>
          <a:p>
            <a:pPr indent="0" lvl="0" marL="0" rtl="0" algn="l">
              <a:spcBef>
                <a:spcPts val="0"/>
              </a:spcBef>
              <a:spcAft>
                <a:spcPts val="0"/>
              </a:spcAft>
              <a:buClr>
                <a:schemeClr val="dk1"/>
              </a:buClr>
              <a:buFont typeface="Arial"/>
              <a:buNone/>
            </a:pPr>
            <a:r>
              <a:rPr b="1" lang="en" sz="1200">
                <a:solidFill>
                  <a:srgbClr val="683B93"/>
                </a:solidFill>
                <a:latin typeface="Montserrat"/>
                <a:ea typeface="Montserrat"/>
                <a:cs typeface="Montserrat"/>
                <a:sym typeface="Montserrat"/>
              </a:rPr>
              <a:t>Beneﬁts of Decentralized Systems:</a:t>
            </a:r>
            <a:endParaRPr sz="1200">
              <a:solidFill>
                <a:schemeClr val="dk1"/>
              </a:solidFill>
              <a:latin typeface="Montserrat"/>
              <a:ea typeface="Montserrat"/>
              <a:cs typeface="Montserrat"/>
              <a:sym typeface="Montserrat"/>
            </a:endParaRPr>
          </a:p>
          <a:p>
            <a:pPr indent="0" lvl="0" marL="228600" marR="215900" rtl="0" algn="l">
              <a:lnSpc>
                <a:spcPct val="101800"/>
              </a:lnSpc>
              <a:spcBef>
                <a:spcPts val="900"/>
              </a:spcBef>
              <a:spcAft>
                <a:spcPts val="0"/>
              </a:spcAft>
              <a:buClr>
                <a:schemeClr val="dk1"/>
              </a:buClr>
              <a:buFont typeface="Arial"/>
              <a:buNone/>
            </a:pPr>
            <a:r>
              <a:rPr lang="en" sz="1000">
                <a:solidFill>
                  <a:srgbClr val="57585B"/>
                </a:solidFill>
                <a:latin typeface="Montserrat"/>
                <a:ea typeface="Montserrat"/>
                <a:cs typeface="Montserrat"/>
                <a:sym typeface="Montserrat"/>
              </a:rPr>
              <a:t>Enhanced resilience and reliability: There is no single point of failure, which makes the system strong, even if there are some issues.</a:t>
            </a:r>
            <a:endParaRPr sz="1000">
              <a:solidFill>
                <a:schemeClr val="dk1"/>
              </a:solidFill>
              <a:latin typeface="Montserrat"/>
              <a:ea typeface="Montserrat"/>
              <a:cs typeface="Montserrat"/>
              <a:sym typeface="Montserrat"/>
            </a:endParaRPr>
          </a:p>
          <a:p>
            <a:pPr indent="0" lvl="0" marL="228600" rtl="0" algn="l">
              <a:lnSpc>
                <a:spcPct val="101800"/>
              </a:lnSpc>
              <a:spcBef>
                <a:spcPts val="500"/>
              </a:spcBef>
              <a:spcAft>
                <a:spcPts val="0"/>
              </a:spcAft>
              <a:buClr>
                <a:schemeClr val="dk1"/>
              </a:buClr>
              <a:buFont typeface="Arial"/>
              <a:buNone/>
            </a:pPr>
            <a:r>
              <a:rPr lang="en" sz="1000">
                <a:solidFill>
                  <a:srgbClr val="57585B"/>
                </a:solidFill>
                <a:latin typeface="Montserrat"/>
                <a:ea typeface="Montserrat"/>
                <a:cs typeface="Montserrat"/>
                <a:sym typeface="Montserrat"/>
              </a:rPr>
              <a:t>Increased security: With the right encryption/protection, a decentralized system is better at resisting control from a single authority.</a:t>
            </a:r>
            <a:endParaRPr sz="1000">
              <a:solidFill>
                <a:schemeClr val="dk1"/>
              </a:solidFill>
              <a:latin typeface="Montserrat"/>
              <a:ea typeface="Montserrat"/>
              <a:cs typeface="Montserrat"/>
              <a:sym typeface="Montserrat"/>
            </a:endParaRPr>
          </a:p>
          <a:p>
            <a:pPr indent="0" lvl="0" marL="228600" marR="203200" rtl="0" algn="l">
              <a:lnSpc>
                <a:spcPct val="101800"/>
              </a:lnSpc>
              <a:spcBef>
                <a:spcPts val="600"/>
              </a:spcBef>
              <a:spcAft>
                <a:spcPts val="0"/>
              </a:spcAft>
              <a:buClr>
                <a:schemeClr val="dk1"/>
              </a:buClr>
              <a:buFont typeface="Arial"/>
              <a:buNone/>
            </a:pPr>
            <a:r>
              <a:rPr lang="en" sz="1000">
                <a:solidFill>
                  <a:srgbClr val="57585B"/>
                </a:solidFill>
                <a:latin typeface="Montserrat"/>
                <a:ea typeface="Montserrat"/>
                <a:cs typeface="Montserrat"/>
                <a:sym typeface="Montserrat"/>
              </a:rPr>
              <a:t>Greater sovereignty: People have more control over their money, data, and decisions.</a:t>
            </a:r>
            <a:endParaRPr sz="1000">
              <a:solidFill>
                <a:srgbClr val="57585B"/>
              </a:solidFill>
              <a:latin typeface="Montserrat"/>
              <a:ea typeface="Montserrat"/>
              <a:cs typeface="Montserrat"/>
              <a:sym typeface="Montserrat"/>
            </a:endParaRPr>
          </a:p>
          <a:p>
            <a:pPr indent="0" lvl="0" marL="228600" marR="279400" rtl="0" algn="l">
              <a:lnSpc>
                <a:spcPct val="101800"/>
              </a:lnSpc>
              <a:spcBef>
                <a:spcPts val="400"/>
              </a:spcBef>
              <a:spcAft>
                <a:spcPts val="0"/>
              </a:spcAft>
              <a:buClr>
                <a:schemeClr val="dk1"/>
              </a:buClr>
              <a:buFont typeface="Arial"/>
              <a:buNone/>
            </a:pPr>
            <a:r>
              <a:rPr lang="en" sz="1000">
                <a:solidFill>
                  <a:srgbClr val="57585B"/>
                </a:solidFill>
                <a:latin typeface="Montserrat"/>
                <a:ea typeface="Montserrat"/>
                <a:cs typeface="Montserrat"/>
                <a:sym typeface="Montserrat"/>
              </a:rPr>
              <a:t>Improved transparency: Everyone sees the same information, making the system more trustworthy.</a:t>
            </a:r>
            <a:endParaRPr sz="1000">
              <a:solidFill>
                <a:schemeClr val="dk1"/>
              </a:solidFill>
              <a:latin typeface="Montserrat"/>
              <a:ea typeface="Montserrat"/>
              <a:cs typeface="Montserrat"/>
              <a:sym typeface="Montserrat"/>
            </a:endParaRPr>
          </a:p>
          <a:p>
            <a:pPr indent="0" lvl="0" marL="228600" rtl="0" algn="l">
              <a:lnSpc>
                <a:spcPct val="1000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22860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Permissionless and limitless nature: Anyone can join or take part, making it an inclusive ﬁnancial system.</a:t>
            </a:r>
            <a:r>
              <a:rPr lang="en" sz="1000">
                <a:solidFill>
                  <a:srgbClr val="57585B"/>
                </a:solidFill>
                <a:latin typeface="Montserrat"/>
                <a:ea typeface="Montserrat"/>
                <a:cs typeface="Montserrat"/>
                <a:sym typeface="Montserrat"/>
              </a:rPr>
              <a:t>Equal opportunities: Everyone has a fair chance to contribute and have a say.</a:t>
            </a:r>
            <a:endParaRPr sz="1000">
              <a:latin typeface="Montserrat"/>
              <a:ea typeface="Montserrat"/>
              <a:cs typeface="Montserrat"/>
              <a:sym typeface="Montserrat"/>
            </a:endParaRPr>
          </a:p>
          <a:p>
            <a:pPr indent="0" lvl="0" marL="228600" marR="114300" rtl="0" algn="l">
              <a:lnSpc>
                <a:spcPct val="101800"/>
              </a:lnSpc>
              <a:spcBef>
                <a:spcPts val="1000"/>
              </a:spcBef>
              <a:spcAft>
                <a:spcPts val="0"/>
              </a:spcAft>
              <a:buNone/>
            </a:pPr>
            <a:r>
              <a:rPr lang="en" sz="1000">
                <a:solidFill>
                  <a:srgbClr val="57585B"/>
                </a:solidFill>
                <a:latin typeface="Montserrat"/>
                <a:ea typeface="Montserrat"/>
                <a:cs typeface="Montserrat"/>
                <a:sym typeface="Montserrat"/>
              </a:rPr>
              <a:t>Enhanced privacy: Data is distributed across multiple participants and mostly pseudonymous, making decentralized systems more private.</a:t>
            </a:r>
            <a:endParaRPr sz="1000">
              <a:solidFill>
                <a:srgbClr val="57585B"/>
              </a:solidFill>
              <a:latin typeface="Montserrat"/>
              <a:ea typeface="Montserrat"/>
              <a:cs typeface="Montserrat"/>
              <a:sym typeface="Montserrat"/>
            </a:endParaRPr>
          </a:p>
          <a:p>
            <a:pPr indent="0" lvl="0" marL="1270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While decentralized systems have lots of advantages, making decisions together can be a bit tricky. It requires everyone to work together.</a:t>
            </a:r>
            <a:endParaRPr sz="1000">
              <a:solidFill>
                <a:srgbClr val="57585B"/>
              </a:solidFill>
              <a:latin typeface="Montserrat"/>
              <a:ea typeface="Montserrat"/>
              <a:cs typeface="Montserrat"/>
              <a:sym typeface="Montserrat"/>
            </a:endParaRPr>
          </a:p>
          <a:p>
            <a:pPr indent="0" lvl="0" marL="0" rtl="0" algn="l">
              <a:lnSpc>
                <a:spcPct val="100000"/>
              </a:lnSpc>
              <a:spcBef>
                <a:spcPts val="900"/>
              </a:spcBef>
              <a:spcAft>
                <a:spcPts val="0"/>
              </a:spcAft>
              <a:buNone/>
            </a:pPr>
            <a:r>
              <a:rPr b="1" lang="en" sz="1200">
                <a:solidFill>
                  <a:srgbClr val="683B93"/>
                </a:solidFill>
                <a:latin typeface="Montserrat"/>
                <a:ea typeface="Montserrat"/>
                <a:cs typeface="Montserrat"/>
                <a:sym typeface="Montserrat"/>
              </a:rPr>
              <a:t>Changing How Power Is Wielded</a:t>
            </a:r>
            <a:endParaRPr sz="1200">
              <a:latin typeface="Montserrat"/>
              <a:ea typeface="Montserrat"/>
              <a:cs typeface="Montserrat"/>
              <a:sym typeface="Montserrat"/>
            </a:endParaRPr>
          </a:p>
          <a:p>
            <a:pPr indent="0" lvl="0" marL="0" marR="127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In a world of centralized and decentralized systems, it's all about who holds the power. Centralized systems give power to a small group, while decentralized systems spread it out, letting everyone have a say. This shift in power would mean a fairer and more democratic future, where many people inﬂuence the system that shapes their lives.</a:t>
            </a:r>
            <a:endParaRPr sz="1000">
              <a:latin typeface="Montserrat"/>
              <a:ea typeface="Montserrat"/>
              <a:cs typeface="Montserrat"/>
              <a:sym typeface="Montserrat"/>
            </a:endParaRPr>
          </a:p>
        </p:txBody>
      </p:sp>
      <p:pic>
        <p:nvPicPr>
          <p:cNvPr id="907" name="Google Shape;907;p60"/>
          <p:cNvPicPr preferRelativeResize="0"/>
          <p:nvPr/>
        </p:nvPicPr>
        <p:blipFill rotWithShape="1">
          <a:blip r:embed="rId4">
            <a:alphaModFix/>
          </a:blip>
          <a:srcRect b="0" l="0" r="0" t="0"/>
          <a:stretch/>
        </p:blipFill>
        <p:spPr>
          <a:xfrm>
            <a:off x="526573" y="2230628"/>
            <a:ext cx="156590" cy="156898"/>
          </a:xfrm>
          <a:prstGeom prst="rect">
            <a:avLst/>
          </a:prstGeom>
          <a:noFill/>
          <a:ln>
            <a:noFill/>
          </a:ln>
        </p:spPr>
      </p:pic>
      <p:pic>
        <p:nvPicPr>
          <p:cNvPr id="908" name="Google Shape;908;p60"/>
          <p:cNvPicPr preferRelativeResize="0"/>
          <p:nvPr/>
        </p:nvPicPr>
        <p:blipFill rotWithShape="1">
          <a:blip r:embed="rId5">
            <a:alphaModFix/>
          </a:blip>
          <a:srcRect b="0" l="0" r="0" t="0"/>
          <a:stretch/>
        </p:blipFill>
        <p:spPr>
          <a:xfrm>
            <a:off x="526574" y="2433329"/>
            <a:ext cx="156590" cy="156898"/>
          </a:xfrm>
          <a:prstGeom prst="rect">
            <a:avLst/>
          </a:prstGeom>
          <a:noFill/>
          <a:ln>
            <a:noFill/>
          </a:ln>
        </p:spPr>
      </p:pic>
      <p:pic>
        <p:nvPicPr>
          <p:cNvPr id="909" name="Google Shape;909;p60"/>
          <p:cNvPicPr preferRelativeResize="0"/>
          <p:nvPr/>
        </p:nvPicPr>
        <p:blipFill rotWithShape="1">
          <a:blip r:embed="rId5">
            <a:alphaModFix/>
          </a:blip>
          <a:srcRect b="0" l="0" r="0" t="0"/>
          <a:stretch/>
        </p:blipFill>
        <p:spPr>
          <a:xfrm>
            <a:off x="526574" y="3177362"/>
            <a:ext cx="156590" cy="156898"/>
          </a:xfrm>
          <a:prstGeom prst="rect">
            <a:avLst/>
          </a:prstGeom>
          <a:noFill/>
          <a:ln>
            <a:noFill/>
          </a:ln>
        </p:spPr>
      </p:pic>
      <p:pic>
        <p:nvPicPr>
          <p:cNvPr id="910" name="Google Shape;910;p60"/>
          <p:cNvPicPr preferRelativeResize="0"/>
          <p:nvPr/>
        </p:nvPicPr>
        <p:blipFill rotWithShape="1">
          <a:blip r:embed="rId5">
            <a:alphaModFix/>
          </a:blip>
          <a:srcRect b="0" l="0" r="0" t="0"/>
          <a:stretch/>
        </p:blipFill>
        <p:spPr>
          <a:xfrm>
            <a:off x="520011" y="2738020"/>
            <a:ext cx="156590" cy="156898"/>
          </a:xfrm>
          <a:prstGeom prst="rect">
            <a:avLst/>
          </a:prstGeom>
          <a:noFill/>
          <a:ln>
            <a:noFill/>
          </a:ln>
        </p:spPr>
      </p:pic>
      <p:pic>
        <p:nvPicPr>
          <p:cNvPr id="911" name="Google Shape;911;p60"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pic>
        <p:nvPicPr>
          <p:cNvPr id="912" name="Google Shape;912;p60"/>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913" name="Google Shape;913;p6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31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1"/>
          <p:cNvSpPr txBox="1"/>
          <p:nvPr>
            <p:ph type="title"/>
          </p:nvPr>
        </p:nvSpPr>
        <p:spPr>
          <a:xfrm>
            <a:off x="508000" y="223500"/>
            <a:ext cx="5133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How Problems Lead to Solutions</a:t>
            </a:r>
            <a:endParaRPr/>
          </a:p>
        </p:txBody>
      </p:sp>
      <p:pic>
        <p:nvPicPr>
          <p:cNvPr id="919" name="Google Shape;919;p61"/>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920" name="Google Shape;920;p61"/>
          <p:cNvSpPr txBox="1"/>
          <p:nvPr/>
        </p:nvSpPr>
        <p:spPr>
          <a:xfrm>
            <a:off x="512912" y="1174267"/>
            <a:ext cx="3925200" cy="32406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900"/>
              </a:spcBef>
              <a:spcAft>
                <a:spcPts val="0"/>
              </a:spcAft>
              <a:buNone/>
            </a:pPr>
            <a:r>
              <a:rPr b="1" lang="en">
                <a:solidFill>
                  <a:srgbClr val="683B93"/>
                </a:solidFill>
                <a:latin typeface="Montserrat"/>
                <a:ea typeface="Montserrat"/>
                <a:cs typeface="Montserrat"/>
                <a:sym typeface="Montserrat"/>
              </a:rPr>
              <a:t>Brief History of Digital Currencies</a:t>
            </a:r>
            <a:endParaRPr>
              <a:latin typeface="Montserrat"/>
              <a:ea typeface="Montserrat"/>
              <a:cs typeface="Montserrat"/>
              <a:sym typeface="Montserrat"/>
            </a:endParaRPr>
          </a:p>
          <a:p>
            <a:pPr indent="0" lvl="0" marL="0" marR="127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One of the most pivotal concepts discussed by the Cypherpunks was digital cash. The Cypherpunks realized that the state and money needed to be separate to ensure that the future would beneﬁt the common good.</a:t>
            </a:r>
            <a:endParaRPr sz="1000">
              <a:solidFill>
                <a:srgbClr val="57585B"/>
              </a:solidFill>
              <a:latin typeface="Montserrat"/>
              <a:ea typeface="Montserrat"/>
              <a:cs typeface="Montserrat"/>
              <a:sym typeface="Montserrat"/>
            </a:endParaRPr>
          </a:p>
          <a:p>
            <a:pPr indent="0" lvl="0" marL="0" marR="12700" rtl="0" algn="l">
              <a:lnSpc>
                <a:spcPct val="101800"/>
              </a:lnSpc>
              <a:spcBef>
                <a:spcPts val="800"/>
              </a:spcBef>
              <a:spcAft>
                <a:spcPts val="0"/>
              </a:spcAft>
              <a:buNone/>
            </a:pPr>
            <a:r>
              <a:t/>
            </a:r>
            <a:endParaRPr sz="1000">
              <a:solidFill>
                <a:srgbClr val="57585B"/>
              </a:solidFill>
              <a:latin typeface="Montserrat"/>
              <a:ea typeface="Montserrat"/>
              <a:cs typeface="Montserrat"/>
              <a:sym typeface="Montserrat"/>
            </a:endParaRPr>
          </a:p>
          <a:p>
            <a:pPr indent="0" lvl="0" marL="0" marR="127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David Chaum's groundbreaking work on cryptographic protocols for secure and private transactions laid the groundwork. The downside was that this protocol required a central authority to function eﬃciently, raising concerns about a single point of failure and potential censorship.</a:t>
            </a:r>
            <a:endParaRPr sz="1000">
              <a:solidFill>
                <a:srgbClr val="57585B"/>
              </a:solidFill>
              <a:latin typeface="Montserrat"/>
              <a:ea typeface="Montserrat"/>
              <a:cs typeface="Montserrat"/>
              <a:sym typeface="Montserrat"/>
            </a:endParaRPr>
          </a:p>
          <a:p>
            <a:pPr indent="0" lvl="0" marL="0" marR="12700" rtl="0" algn="l">
              <a:lnSpc>
                <a:spcPct val="101800"/>
              </a:lnSpc>
              <a:spcBef>
                <a:spcPts val="800"/>
              </a:spcBef>
              <a:spcAft>
                <a:spcPts val="0"/>
              </a:spcAft>
              <a:buNone/>
            </a:pPr>
            <a:r>
              <a:t/>
            </a:r>
            <a:endParaRPr sz="1000">
              <a:solidFill>
                <a:srgbClr val="57585B"/>
              </a:solidFill>
              <a:latin typeface="Montserrat"/>
              <a:ea typeface="Montserrat"/>
              <a:cs typeface="Montserrat"/>
              <a:sym typeface="Montserrat"/>
            </a:endParaRPr>
          </a:p>
          <a:p>
            <a:pPr indent="0" lvl="0" marL="0" marR="8890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In the years that followed, multiple Cypherpunks attempted to iterate each other's ideas to create a workable solution for a digital currency free from government control. The table below describes several key innovations the Cypherpunks developed in their quest to create digital cash:</a:t>
            </a:r>
            <a:endParaRPr sz="1000">
              <a:latin typeface="Montserrat"/>
              <a:ea typeface="Montserrat"/>
              <a:cs typeface="Montserrat"/>
              <a:sym typeface="Montserrat"/>
            </a:endParaRPr>
          </a:p>
        </p:txBody>
      </p:sp>
      <p:grpSp>
        <p:nvGrpSpPr>
          <p:cNvPr id="921" name="Google Shape;921;p61"/>
          <p:cNvGrpSpPr/>
          <p:nvPr/>
        </p:nvGrpSpPr>
        <p:grpSpPr>
          <a:xfrm>
            <a:off x="4704889" y="1166357"/>
            <a:ext cx="3924753" cy="160285"/>
            <a:chOff x="10344962" y="2564549"/>
            <a:chExt cx="8629624" cy="352429"/>
          </a:xfrm>
        </p:grpSpPr>
        <p:pic>
          <p:nvPicPr>
            <p:cNvPr id="922" name="Google Shape;922;p61"/>
            <p:cNvPicPr preferRelativeResize="0"/>
            <p:nvPr/>
          </p:nvPicPr>
          <p:blipFill rotWithShape="1">
            <a:blip r:embed="rId4">
              <a:alphaModFix/>
            </a:blip>
            <a:srcRect b="0" l="0" r="0" t="0"/>
            <a:stretch/>
          </p:blipFill>
          <p:spPr>
            <a:xfrm>
              <a:off x="12094491" y="2564561"/>
              <a:ext cx="3852407" cy="352240"/>
            </a:xfrm>
            <a:prstGeom prst="rect">
              <a:avLst/>
            </a:prstGeom>
            <a:noFill/>
            <a:ln>
              <a:noFill/>
            </a:ln>
          </p:spPr>
        </p:pic>
        <p:pic>
          <p:nvPicPr>
            <p:cNvPr id="923" name="Google Shape;923;p61"/>
            <p:cNvPicPr preferRelativeResize="0"/>
            <p:nvPr/>
          </p:nvPicPr>
          <p:blipFill rotWithShape="1">
            <a:blip r:embed="rId5">
              <a:alphaModFix/>
            </a:blip>
            <a:srcRect b="0" l="0" r="0" t="0"/>
            <a:stretch/>
          </p:blipFill>
          <p:spPr>
            <a:xfrm>
              <a:off x="15946896" y="2564550"/>
              <a:ext cx="3027603" cy="352251"/>
            </a:xfrm>
            <a:prstGeom prst="rect">
              <a:avLst/>
            </a:prstGeom>
            <a:noFill/>
            <a:ln>
              <a:noFill/>
            </a:ln>
          </p:spPr>
        </p:pic>
        <p:sp>
          <p:nvSpPr>
            <p:cNvPr id="924" name="Google Shape;924;p61"/>
            <p:cNvSpPr/>
            <p:nvPr/>
          </p:nvSpPr>
          <p:spPr>
            <a:xfrm>
              <a:off x="15946906" y="2564549"/>
              <a:ext cx="3027680" cy="352425"/>
            </a:xfrm>
            <a:custGeom>
              <a:rect b="b" l="l" r="r" t="t"/>
              <a:pathLst>
                <a:path extrusionOk="0" h="352425" w="3027680">
                  <a:moveTo>
                    <a:pt x="0" y="0"/>
                  </a:moveTo>
                  <a:lnTo>
                    <a:pt x="2921240" y="0"/>
                  </a:lnTo>
                  <a:lnTo>
                    <a:pt x="2962635" y="8358"/>
                  </a:lnTo>
                  <a:lnTo>
                    <a:pt x="2996441" y="31153"/>
                  </a:lnTo>
                  <a:lnTo>
                    <a:pt x="3019235" y="64962"/>
                  </a:lnTo>
                  <a:lnTo>
                    <a:pt x="3027593" y="106363"/>
                  </a:lnTo>
                  <a:lnTo>
                    <a:pt x="3027593" y="352240"/>
                  </a:lnTo>
                  <a:lnTo>
                    <a:pt x="0" y="352240"/>
                  </a:lnTo>
                  <a:lnTo>
                    <a:pt x="0" y="0"/>
                  </a:lnTo>
                  <a:close/>
                </a:path>
              </a:pathLst>
            </a:custGeom>
            <a:noFill/>
            <a:ln cap="flat" cmpd="sng" w="99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25" name="Google Shape;925;p61"/>
            <p:cNvPicPr preferRelativeResize="0"/>
            <p:nvPr/>
          </p:nvPicPr>
          <p:blipFill rotWithShape="1">
            <a:blip r:embed="rId6">
              <a:alphaModFix/>
            </a:blip>
            <a:srcRect b="0" l="0" r="0" t="0"/>
            <a:stretch/>
          </p:blipFill>
          <p:spPr>
            <a:xfrm>
              <a:off x="10344962" y="2564550"/>
              <a:ext cx="1749527" cy="352251"/>
            </a:xfrm>
            <a:prstGeom prst="rect">
              <a:avLst/>
            </a:prstGeom>
            <a:noFill/>
            <a:ln>
              <a:noFill/>
            </a:ln>
          </p:spPr>
        </p:pic>
        <p:sp>
          <p:nvSpPr>
            <p:cNvPr id="926" name="Google Shape;926;p61"/>
            <p:cNvSpPr/>
            <p:nvPr/>
          </p:nvSpPr>
          <p:spPr>
            <a:xfrm>
              <a:off x="10344962" y="2564553"/>
              <a:ext cx="1750059" cy="352425"/>
            </a:xfrm>
            <a:custGeom>
              <a:rect b="b" l="l" r="r" t="t"/>
              <a:pathLst>
                <a:path extrusionOk="0" h="352425" w="1750059">
                  <a:moveTo>
                    <a:pt x="1749527" y="352240"/>
                  </a:moveTo>
                  <a:lnTo>
                    <a:pt x="0" y="352240"/>
                  </a:lnTo>
                  <a:lnTo>
                    <a:pt x="0" y="106352"/>
                  </a:lnTo>
                  <a:lnTo>
                    <a:pt x="8358" y="64953"/>
                  </a:lnTo>
                  <a:lnTo>
                    <a:pt x="31153" y="31148"/>
                  </a:lnTo>
                  <a:lnTo>
                    <a:pt x="64962" y="8357"/>
                  </a:lnTo>
                  <a:lnTo>
                    <a:pt x="106363" y="0"/>
                  </a:lnTo>
                  <a:lnTo>
                    <a:pt x="1749527" y="0"/>
                  </a:lnTo>
                  <a:lnTo>
                    <a:pt x="1749527" y="352240"/>
                  </a:lnTo>
                  <a:close/>
                </a:path>
              </a:pathLst>
            </a:custGeom>
            <a:noFill/>
            <a:ln cap="flat" cmpd="sng" w="78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927" name="Google Shape;927;p61"/>
          <p:cNvGraphicFramePr/>
          <p:nvPr/>
        </p:nvGraphicFramePr>
        <p:xfrm>
          <a:off x="4700235" y="1161368"/>
          <a:ext cx="3000000" cy="3000000"/>
        </p:xfrm>
        <a:graphic>
          <a:graphicData uri="http://schemas.openxmlformats.org/drawingml/2006/table">
            <a:tbl>
              <a:tblPr bandRow="1" firstRow="1">
                <a:noFill/>
                <a:tableStyleId>{41A1381E-6B27-485D-A108-1288573B33D6}</a:tableStyleId>
              </a:tblPr>
              <a:tblGrid>
                <a:gridCol w="795700"/>
                <a:gridCol w="1752275"/>
                <a:gridCol w="1377075"/>
              </a:tblGrid>
              <a:tr h="128625">
                <a:tc>
                  <a:txBody>
                    <a:bodyPr/>
                    <a:lstStyle/>
                    <a:p>
                      <a:pPr indent="0" lvl="0" marL="0" marR="0" rtl="0" algn="ctr">
                        <a:lnSpc>
                          <a:spcPct val="100000"/>
                        </a:lnSpc>
                        <a:spcBef>
                          <a:spcPts val="0"/>
                        </a:spcBef>
                        <a:spcAft>
                          <a:spcPts val="0"/>
                        </a:spcAft>
                        <a:buNone/>
                      </a:pPr>
                      <a:r>
                        <a:rPr b="1" lang="en" sz="700" u="none" cap="none" strike="noStrike">
                          <a:solidFill>
                            <a:srgbClr val="523183"/>
                          </a:solidFill>
                          <a:latin typeface="Montserrat"/>
                          <a:ea typeface="Montserrat"/>
                          <a:cs typeface="Montserrat"/>
                          <a:sym typeface="Montserrat"/>
                        </a:rPr>
                        <a:t>Name and Date</a:t>
                      </a:r>
                      <a:endParaRPr sz="700" u="none" cap="none" strike="noStrike">
                        <a:latin typeface="Montserrat"/>
                        <a:ea typeface="Montserrat"/>
                        <a:cs typeface="Montserrat"/>
                        <a:sym typeface="Montserrat"/>
                      </a:endParaRPr>
                    </a:p>
                  </a:txBody>
                  <a:tcPr marT="34075" marB="0" marR="0" marL="0">
                    <a:lnL cap="flat" cmpd="sng" w="4325">
                      <a:solidFill>
                        <a:srgbClr val="000000">
                          <a:alpha val="0"/>
                        </a:srgbClr>
                      </a:solidFill>
                      <a:prstDash val="solid"/>
                      <a:round/>
                      <a:headEnd len="sm" w="sm" type="none"/>
                      <a:tailEnd len="sm" w="sm" type="none"/>
                    </a:lnL>
                    <a:lnR cap="flat" cmpd="sng" w="13000">
                      <a:solidFill>
                        <a:srgbClr val="603990"/>
                      </a:solidFill>
                      <a:prstDash val="solid"/>
                      <a:round/>
                      <a:headEnd len="sm" w="sm" type="none"/>
                      <a:tailEnd len="sm" w="sm" type="none"/>
                    </a:lnR>
                    <a:lnT cap="flat" cmpd="sng" w="4325">
                      <a:solidFill>
                        <a:srgbClr val="000000">
                          <a:alpha val="0"/>
                        </a:srgbClr>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12700" marR="0" rtl="0" algn="ctr">
                        <a:lnSpc>
                          <a:spcPct val="100000"/>
                        </a:lnSpc>
                        <a:spcBef>
                          <a:spcPts val="0"/>
                        </a:spcBef>
                        <a:spcAft>
                          <a:spcPts val="0"/>
                        </a:spcAft>
                        <a:buNone/>
                      </a:pPr>
                      <a:r>
                        <a:rPr b="1" lang="en" sz="700" u="none" cap="none" strike="noStrike">
                          <a:solidFill>
                            <a:srgbClr val="523183"/>
                          </a:solidFill>
                          <a:latin typeface="Montserrat"/>
                          <a:ea typeface="Montserrat"/>
                          <a:cs typeface="Montserrat"/>
                          <a:sym typeface="Montserrat"/>
                        </a:rPr>
                        <a:t>Description</a:t>
                      </a:r>
                      <a:endParaRPr sz="700" u="none" cap="none" strike="noStrike">
                        <a:latin typeface="Montserrat"/>
                        <a:ea typeface="Montserrat"/>
                        <a:cs typeface="Montserrat"/>
                        <a:sym typeface="Montserrat"/>
                      </a:endParaRPr>
                    </a:p>
                  </a:txBody>
                  <a:tcPr marT="3407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u="none" cap="none" strike="noStrike">
                          <a:solidFill>
                            <a:srgbClr val="523183"/>
                          </a:solidFill>
                          <a:latin typeface="Montserrat"/>
                          <a:ea typeface="Montserrat"/>
                          <a:cs typeface="Montserrat"/>
                          <a:sym typeface="Montserrat"/>
                        </a:rPr>
                        <a:t>Limitations</a:t>
                      </a:r>
                      <a:endParaRPr sz="700" u="none" cap="none" strike="noStrike">
                        <a:latin typeface="Montserrat"/>
                        <a:ea typeface="Montserrat"/>
                        <a:cs typeface="Montserrat"/>
                        <a:sym typeface="Montserrat"/>
                      </a:endParaRPr>
                    </a:p>
                  </a:txBody>
                  <a:tcPr marT="34075" marB="0" marR="0" marL="0">
                    <a:lnL cap="flat" cmpd="sng" w="13000">
                      <a:solidFill>
                        <a:srgbClr val="603990"/>
                      </a:solidFill>
                      <a:prstDash val="solid"/>
                      <a:round/>
                      <a:headEnd len="sm" w="sm" type="none"/>
                      <a:tailEnd len="sm" w="sm" type="none"/>
                    </a:lnL>
                    <a:lnR cap="flat" cmpd="sng" w="4325">
                      <a:solidFill>
                        <a:srgbClr val="000000">
                          <a:alpha val="0"/>
                        </a:srgbClr>
                      </a:solidFill>
                      <a:prstDash val="solid"/>
                      <a:round/>
                      <a:headEnd len="sm" w="sm" type="none"/>
                      <a:tailEnd len="sm" w="sm" type="none"/>
                    </a:lnR>
                    <a:lnT cap="flat" cmpd="sng" w="4325">
                      <a:solidFill>
                        <a:srgbClr val="000000">
                          <a:alpha val="0"/>
                        </a:srgbClr>
                      </a:solidFill>
                      <a:prstDash val="solid"/>
                      <a:round/>
                      <a:headEnd len="sm" w="sm" type="none"/>
                      <a:tailEnd len="sm" w="sm" type="none"/>
                    </a:lnT>
                    <a:lnB cap="flat" cmpd="sng" w="13000">
                      <a:solidFill>
                        <a:srgbClr val="603990"/>
                      </a:solidFill>
                      <a:prstDash val="solid"/>
                      <a:round/>
                      <a:headEnd len="sm" w="sm" type="none"/>
                      <a:tailEnd len="sm" w="sm" type="none"/>
                    </a:lnB>
                  </a:tcPr>
                </a:tc>
              </a:tr>
              <a:tr h="51870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E-Cash (1982)</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1143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David Chaum's E-Cash was an early concept of electronic cash, focusing on privacy through cryptographic techniques.</a:t>
                      </a:r>
                      <a:endParaRPr sz="600" u="none" cap="none" strike="noStrike">
                        <a:latin typeface="Montserrat"/>
                        <a:ea typeface="Montserrat"/>
                        <a:cs typeface="Montserrat"/>
                        <a:sym typeface="Montserrat"/>
                      </a:endParaRPr>
                    </a:p>
                  </a:txBody>
                  <a:tcPr marT="147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88900" marR="1524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Required a central authority, raising concerns about a single point of failure and potential censorship.</a:t>
                      </a:r>
                      <a:endParaRPr sz="600" u="none" cap="none" strike="noStrike">
                        <a:latin typeface="Montserrat"/>
                        <a:ea typeface="Montserrat"/>
                        <a:cs typeface="Montserrat"/>
                        <a:sym typeface="Montserrat"/>
                      </a:endParaRPr>
                    </a:p>
                  </a:txBody>
                  <a:tcPr marT="577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48145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DigiCash (1990)</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101600" rtl="0" algn="just">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DigiCash, founded by David Chaum, aimed to create a digital form of currency with an emphasis on privacy.</a:t>
                      </a:r>
                      <a:endParaRPr sz="600" u="none" cap="none" strike="noStrike">
                        <a:latin typeface="Montserrat"/>
                        <a:ea typeface="Montserrat"/>
                        <a:cs typeface="Montserrat"/>
                        <a:sym typeface="Montserrat"/>
                      </a:endParaRPr>
                    </a:p>
                  </a:txBody>
                  <a:tcPr marT="153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3175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The centralized model contributed to its eventual bankruptcy in 1998.</a:t>
                      </a:r>
                      <a:endParaRPr sz="6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48120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B-money (1996)</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2159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B-money, proposed by Wei Dai, was a theoretical proposal for an anonymous, distributed electronic cash system.</a:t>
                      </a:r>
                      <a:endParaRPr sz="6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1397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Lacked a practical implementation; remained a conceptual idea.</a:t>
                      </a:r>
                      <a:endParaRPr sz="600" u="none" cap="none" strike="noStrike">
                        <a:solidFill>
                          <a:srgbClr val="57585B"/>
                        </a:solidFill>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48145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Hashcash (1998)</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889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Hashcash, developed by Adam Back, was a proof-of-work system designed to limit email spam and denial-of-service attacks.</a:t>
                      </a:r>
                      <a:endParaRPr sz="6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508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Did not directly address the double-spending problem associated with digital currencies.</a:t>
                      </a:r>
                      <a:endParaRPr sz="600" u="none" cap="none" strike="noStrike">
                        <a:latin typeface="Montserrat"/>
                        <a:ea typeface="Montserrat"/>
                        <a:cs typeface="Montserrat"/>
                        <a:sym typeface="Montserrat"/>
                      </a:endParaRPr>
                    </a:p>
                  </a:txBody>
                  <a:tcPr marT="153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481200">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Bit Gold (1998)</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1397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Bit Gold, proposed by Nick Szabo, described a decentralized digital currency system with elements of proof-of-work.</a:t>
                      </a:r>
                      <a:endParaRPr sz="6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Never implemented, remained a</a:t>
                      </a:r>
                      <a:endParaRPr sz="600" u="none" cap="none" strike="noStrike">
                        <a:latin typeface="Montserrat"/>
                        <a:ea typeface="Montserrat"/>
                        <a:cs typeface="Montserrat"/>
                        <a:sym typeface="Montserrat"/>
                      </a:endParaRPr>
                    </a:p>
                    <a:p>
                      <a:pPr indent="0" lvl="0" marL="88900" marR="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theoretical concept.</a:t>
                      </a:r>
                      <a:endParaRPr sz="600" u="none" cap="none" strike="noStrike">
                        <a:latin typeface="Montserrat"/>
                        <a:ea typeface="Montserrat"/>
                        <a:cs typeface="Montserrat"/>
                        <a:sym typeface="Montserrat"/>
                      </a:endParaRPr>
                    </a:p>
                  </a:txBody>
                  <a:tcPr marT="6210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r h="612325">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0" marR="0" rtl="0" algn="l">
                        <a:lnSpc>
                          <a:spcPct val="100000"/>
                        </a:lnSpc>
                        <a:spcBef>
                          <a:spcPts val="200"/>
                        </a:spcBef>
                        <a:spcAft>
                          <a:spcPts val="0"/>
                        </a:spcAft>
                        <a:buNone/>
                      </a:pPr>
                      <a:r>
                        <a:t/>
                      </a:r>
                      <a:endParaRPr sz="600" u="none" cap="none" strike="noStrike">
                        <a:latin typeface="Montserrat"/>
                        <a:ea typeface="Montserrat"/>
                        <a:cs typeface="Montserrat"/>
                        <a:sym typeface="Montserrat"/>
                      </a:endParaRPr>
                    </a:p>
                    <a:p>
                      <a:pPr indent="0" lvl="0" marL="0" marR="0" rtl="0" algn="ctr">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e- Gold (2004)</a:t>
                      </a:r>
                      <a:endParaRPr sz="600" u="none" cap="none" strike="noStrike">
                        <a:latin typeface="Montserrat"/>
                        <a:ea typeface="Montserrat"/>
                        <a:cs typeface="Montserrat"/>
                        <a:sym typeface="Montserrat"/>
                      </a:endParaRPr>
                    </a:p>
                  </a:txBody>
                  <a:tcPr marT="0" marB="0" marR="0" marL="0">
                    <a:lnL cap="flat" cmpd="sng" w="8675">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8675">
                      <a:solidFill>
                        <a:srgbClr val="603990"/>
                      </a:solidFill>
                      <a:prstDash val="solid"/>
                      <a:round/>
                      <a:headEnd len="sm" w="sm" type="none"/>
                      <a:tailEnd len="sm" w="sm" type="none"/>
                    </a:lnT>
                    <a:lnB cap="flat" cmpd="sng" w="8675">
                      <a:solidFill>
                        <a:srgbClr val="60399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Montserrat"/>
                        <a:ea typeface="Montserrat"/>
                        <a:cs typeface="Montserrat"/>
                        <a:sym typeface="Montserrat"/>
                      </a:endParaRPr>
                    </a:p>
                    <a:p>
                      <a:pPr indent="0" lvl="0" marL="88900" marR="1397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e-Gold was a centralized digital currency backed by physical gold, allowing users to buy and transfer e-Gold units.</a:t>
                      </a:r>
                      <a:endParaRPr sz="600" u="none" cap="none" strike="noStrike">
                        <a:latin typeface="Montserrat"/>
                        <a:ea typeface="Montserrat"/>
                        <a:cs typeface="Montserrat"/>
                        <a:sym typeface="Montserrat"/>
                      </a:endParaRPr>
                    </a:p>
                  </a:txBody>
                  <a:tcPr marT="15025"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c>
                  <a:txBody>
                    <a:bodyPr/>
                    <a:lstStyle/>
                    <a:p>
                      <a:pPr indent="0" lvl="0" marL="88900" marR="139700" rtl="0" algn="l">
                        <a:lnSpc>
                          <a:spcPct val="100000"/>
                        </a:lnSpc>
                        <a:spcBef>
                          <a:spcPts val="0"/>
                        </a:spcBef>
                        <a:spcAft>
                          <a:spcPts val="0"/>
                        </a:spcAft>
                        <a:buNone/>
                      </a:pPr>
                      <a:r>
                        <a:rPr lang="en" sz="600" u="none" cap="none" strike="noStrike">
                          <a:solidFill>
                            <a:srgbClr val="57585B"/>
                          </a:solidFill>
                          <a:latin typeface="Montserrat"/>
                          <a:ea typeface="Montserrat"/>
                          <a:cs typeface="Montserrat"/>
                          <a:sym typeface="Montserrat"/>
                        </a:rPr>
                        <a:t>Legal issues led to its closure in 2009, highlighting challenges associated with centralized digital currencies.</a:t>
                      </a:r>
                      <a:endParaRPr sz="600" u="none" cap="none" strike="noStrike">
                        <a:latin typeface="Montserrat"/>
                        <a:ea typeface="Montserrat"/>
                        <a:cs typeface="Montserrat"/>
                        <a:sym typeface="Montserrat"/>
                      </a:endParaRPr>
                    </a:p>
                  </a:txBody>
                  <a:tcPr marT="57750" marB="0" marR="0" marL="0">
                    <a:lnL cap="flat" cmpd="sng" w="13000">
                      <a:solidFill>
                        <a:srgbClr val="603990"/>
                      </a:solidFill>
                      <a:prstDash val="solid"/>
                      <a:round/>
                      <a:headEnd len="sm" w="sm" type="none"/>
                      <a:tailEnd len="sm" w="sm" type="none"/>
                    </a:lnL>
                    <a:lnR cap="flat" cmpd="sng" w="13000">
                      <a:solidFill>
                        <a:srgbClr val="603990"/>
                      </a:solidFill>
                      <a:prstDash val="solid"/>
                      <a:round/>
                      <a:headEnd len="sm" w="sm" type="none"/>
                      <a:tailEnd len="sm" w="sm" type="none"/>
                    </a:lnR>
                    <a:lnT cap="flat" cmpd="sng" w="13000">
                      <a:solidFill>
                        <a:srgbClr val="603990"/>
                      </a:solidFill>
                      <a:prstDash val="solid"/>
                      <a:round/>
                      <a:headEnd len="sm" w="sm" type="none"/>
                      <a:tailEnd len="sm" w="sm" type="none"/>
                    </a:lnT>
                    <a:lnB cap="flat" cmpd="sng" w="13000">
                      <a:solidFill>
                        <a:srgbClr val="603990"/>
                      </a:solidFill>
                      <a:prstDash val="solid"/>
                      <a:round/>
                      <a:headEnd len="sm" w="sm" type="none"/>
                      <a:tailEnd len="sm" w="sm" type="none"/>
                    </a:lnB>
                  </a:tcPr>
                </a:tc>
              </a:tr>
            </a:tbl>
          </a:graphicData>
        </a:graphic>
      </p:graphicFrame>
      <p:pic>
        <p:nvPicPr>
          <p:cNvPr id="928" name="Google Shape;928;p61"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929" name="Google Shape;929;p61"/>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930" name="Google Shape;930;p6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a:t>32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4" name="Shape 934"/>
        <p:cNvGrpSpPr/>
        <p:nvPr/>
      </p:nvGrpSpPr>
      <p:grpSpPr>
        <a:xfrm>
          <a:off x="0" y="0"/>
          <a:ext cx="0" cy="0"/>
          <a:chOff x="0" y="0"/>
          <a:chExt cx="0" cy="0"/>
        </a:xfrm>
      </p:grpSpPr>
      <p:pic>
        <p:nvPicPr>
          <p:cNvPr id="935" name="Google Shape;935;p62"/>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936" name="Google Shape;936;p62"/>
          <p:cNvGrpSpPr/>
          <p:nvPr/>
        </p:nvGrpSpPr>
        <p:grpSpPr>
          <a:xfrm>
            <a:off x="0" y="0"/>
            <a:ext cx="9143611" cy="5143414"/>
            <a:chOff x="0" y="0"/>
            <a:chExt cx="20104685" cy="11309178"/>
          </a:xfrm>
        </p:grpSpPr>
        <p:pic>
          <p:nvPicPr>
            <p:cNvPr id="937" name="Google Shape;937;p62"/>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938" name="Google Shape;938;p6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39" name="Google Shape;939;p6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940" name="Google Shape;940;p6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1" name="Google Shape;941;p6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942" name="Google Shape;942;p6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943" name="Google Shape;943;p6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944" name="Google Shape;944;p6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945" name="Google Shape;945;p6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946" name="Google Shape;946;p6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947" name="Google Shape;947;p6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8" name="Google Shape;948;p6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949" name="Google Shape;949;p6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50" name="Google Shape;950;p6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951" name="Google Shape;951;p6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952" name="Google Shape;952;p6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953" name="Google Shape;953;p6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54" name="Google Shape;954;p6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955" name="Google Shape;955;p6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956" name="Google Shape;956;p6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957" name="Google Shape;957;p6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958" name="Google Shape;958;p62"/>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59" name="Google Shape;959;p6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960" name="Google Shape;960;p6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1" name="Google Shape;961;p62"/>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962" name="Google Shape;962;p6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3" name="Google Shape;963;p6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964" name="Google Shape;964;p62"/>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965" name="Google Shape;965;p62"/>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966" name="Google Shape;966;p6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7" name="Google Shape;967;p6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968" name="Google Shape;968;p6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9" name="Google Shape;969;p6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970" name="Google Shape;970;p6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971" name="Google Shape;971;p6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72" name="Google Shape;972;p62"/>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Q&amp;A</a:t>
            </a:r>
            <a:endParaRPr sz="3400">
              <a:latin typeface="Montserrat"/>
              <a:ea typeface="Montserrat"/>
              <a:cs typeface="Montserrat"/>
              <a:sym typeface="Montserrat"/>
            </a:endParaRPr>
          </a:p>
        </p:txBody>
      </p:sp>
      <p:pic>
        <p:nvPicPr>
          <p:cNvPr id="973" name="Google Shape;973;p62"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508001" y="223498"/>
            <a:ext cx="5554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268" name="Google Shape;268;p30"/>
          <p:cNvPicPr preferRelativeResize="0"/>
          <p:nvPr/>
        </p:nvPicPr>
        <p:blipFill rotWithShape="1">
          <a:blip r:embed="rId3">
            <a:alphaModFix/>
          </a:blip>
          <a:srcRect b="0" l="0" r="0" t="0"/>
          <a:stretch/>
        </p:blipFill>
        <p:spPr>
          <a:xfrm>
            <a:off x="2263138" y="1642219"/>
            <a:ext cx="4617725" cy="1217723"/>
          </a:xfrm>
          <a:prstGeom prst="rect">
            <a:avLst/>
          </a:prstGeom>
          <a:noFill/>
          <a:ln>
            <a:noFill/>
          </a:ln>
        </p:spPr>
      </p:pic>
      <p:sp>
        <p:nvSpPr>
          <p:cNvPr id="269" name="Google Shape;269;p30"/>
          <p:cNvSpPr txBox="1"/>
          <p:nvPr/>
        </p:nvSpPr>
        <p:spPr>
          <a:xfrm>
            <a:off x="3136950" y="1873153"/>
            <a:ext cx="2870100" cy="734400"/>
          </a:xfrm>
          <a:prstGeom prst="rect">
            <a:avLst/>
          </a:prstGeom>
          <a:noFill/>
          <a:ln>
            <a:noFill/>
          </a:ln>
        </p:spPr>
        <p:txBody>
          <a:bodyPr anchorCtr="0" anchor="t" bIns="0" lIns="0" spcFirstLastPara="1" rIns="0" wrap="square" tIns="8550">
            <a:spAutoFit/>
          </a:bodyPr>
          <a:lstStyle/>
          <a:p>
            <a:pPr indent="-715587" lvl="0" marL="715587" marR="0" rtl="0" algn="l">
              <a:lnSpc>
                <a:spcPct val="101800"/>
              </a:lnSpc>
              <a:spcBef>
                <a:spcPts val="0"/>
              </a:spcBef>
              <a:spcAft>
                <a:spcPts val="0"/>
              </a:spcAft>
              <a:buNone/>
            </a:pPr>
            <a:r>
              <a:rPr lang="en" sz="1252">
                <a:solidFill>
                  <a:srgbClr val="FFFFFF"/>
                </a:solidFill>
                <a:latin typeface="Open Sans"/>
                <a:ea typeface="Open Sans"/>
                <a:cs typeface="Open Sans"/>
                <a:sym typeface="Open Sans"/>
              </a:rPr>
              <a:t>The history of mankind is the history of  money losing value.</a:t>
            </a:r>
            <a:endParaRPr sz="1252">
              <a:solidFill>
                <a:schemeClr val="dk1"/>
              </a:solidFill>
              <a:latin typeface="Open Sans"/>
              <a:ea typeface="Open Sans"/>
              <a:cs typeface="Open Sans"/>
              <a:sym typeface="Open Sans"/>
            </a:endParaRPr>
          </a:p>
          <a:p>
            <a:pPr indent="0" lvl="0" marL="556567" marR="0" rtl="0" algn="l">
              <a:lnSpc>
                <a:spcPct val="100000"/>
              </a:lnSpc>
              <a:spcBef>
                <a:spcPts val="1096"/>
              </a:spcBef>
              <a:spcAft>
                <a:spcPts val="0"/>
              </a:spcAft>
              <a:buNone/>
            </a:pPr>
            <a:r>
              <a:rPr b="1" lang="en" sz="1252">
                <a:solidFill>
                  <a:srgbClr val="FAAF40"/>
                </a:solidFill>
                <a:latin typeface="Open Sans"/>
                <a:ea typeface="Open Sans"/>
                <a:cs typeface="Open Sans"/>
                <a:sym typeface="Open Sans"/>
              </a:rPr>
              <a:t>Milton Friedman</a:t>
            </a:r>
            <a:endParaRPr sz="1252">
              <a:solidFill>
                <a:schemeClr val="dk1"/>
              </a:solidFill>
              <a:latin typeface="Open Sans"/>
              <a:ea typeface="Open Sans"/>
              <a:cs typeface="Open Sans"/>
              <a:sym typeface="Open Sans"/>
            </a:endParaRPr>
          </a:p>
        </p:txBody>
      </p:sp>
      <p:grpSp>
        <p:nvGrpSpPr>
          <p:cNvPr id="270" name="Google Shape;270;p30"/>
          <p:cNvGrpSpPr/>
          <p:nvPr/>
        </p:nvGrpSpPr>
        <p:grpSpPr>
          <a:xfrm>
            <a:off x="2610093" y="1550401"/>
            <a:ext cx="3923815" cy="1416085"/>
            <a:chOff x="1619097" y="3409346"/>
            <a:chExt cx="5512524" cy="1989442"/>
          </a:xfrm>
        </p:grpSpPr>
        <p:sp>
          <p:nvSpPr>
            <p:cNvPr id="271" name="Google Shape;271;p30"/>
            <p:cNvSpPr/>
            <p:nvPr/>
          </p:nvSpPr>
          <p:spPr>
            <a:xfrm>
              <a:off x="1619097" y="3409346"/>
              <a:ext cx="487044" cy="299720"/>
            </a:xfrm>
            <a:custGeom>
              <a:rect b="b" l="l" r="r" t="t"/>
              <a:pathLst>
                <a:path extrusionOk="0" h="299720" w="487044">
                  <a:moveTo>
                    <a:pt x="220649" y="109423"/>
                  </a:moveTo>
                  <a:lnTo>
                    <a:pt x="211632" y="66548"/>
                  </a:lnTo>
                  <a:lnTo>
                    <a:pt x="187693" y="31673"/>
                  </a:lnTo>
                  <a:lnTo>
                    <a:pt x="152438" y="8318"/>
                  </a:lnTo>
                  <a:lnTo>
                    <a:pt x="109423" y="0"/>
                  </a:lnTo>
                  <a:lnTo>
                    <a:pt x="66548" y="9017"/>
                  </a:lnTo>
                  <a:lnTo>
                    <a:pt x="31673" y="32956"/>
                  </a:lnTo>
                  <a:lnTo>
                    <a:pt x="8318" y="68224"/>
                  </a:lnTo>
                  <a:lnTo>
                    <a:pt x="0" y="111239"/>
                  </a:lnTo>
                  <a:lnTo>
                    <a:pt x="368" y="119291"/>
                  </a:lnTo>
                  <a:lnTo>
                    <a:pt x="15646" y="178536"/>
                  </a:lnTo>
                  <a:lnTo>
                    <a:pt x="36449" y="220433"/>
                  </a:lnTo>
                  <a:lnTo>
                    <a:pt x="70332" y="261975"/>
                  </a:lnTo>
                  <a:lnTo>
                    <a:pt x="120472" y="297065"/>
                  </a:lnTo>
                  <a:lnTo>
                    <a:pt x="127469" y="299237"/>
                  </a:lnTo>
                  <a:lnTo>
                    <a:pt x="134632" y="299059"/>
                  </a:lnTo>
                  <a:lnTo>
                    <a:pt x="144462" y="255079"/>
                  </a:lnTo>
                  <a:lnTo>
                    <a:pt x="139217" y="243890"/>
                  </a:lnTo>
                  <a:lnTo>
                    <a:pt x="135013" y="231495"/>
                  </a:lnTo>
                  <a:lnTo>
                    <a:pt x="132664" y="218376"/>
                  </a:lnTo>
                  <a:lnTo>
                    <a:pt x="167817" y="204495"/>
                  </a:lnTo>
                  <a:lnTo>
                    <a:pt x="195783" y="180086"/>
                  </a:lnTo>
                  <a:lnTo>
                    <a:pt x="214198" y="147586"/>
                  </a:lnTo>
                  <a:lnTo>
                    <a:pt x="220649" y="109423"/>
                  </a:lnTo>
                  <a:close/>
                </a:path>
                <a:path extrusionOk="0" h="299720" w="487044">
                  <a:moveTo>
                    <a:pt x="486829" y="110324"/>
                  </a:moveTo>
                  <a:lnTo>
                    <a:pt x="478167" y="67386"/>
                  </a:lnTo>
                  <a:lnTo>
                    <a:pt x="454520" y="32308"/>
                  </a:lnTo>
                  <a:lnTo>
                    <a:pt x="419455" y="8661"/>
                  </a:lnTo>
                  <a:lnTo>
                    <a:pt x="376516" y="0"/>
                  </a:lnTo>
                  <a:lnTo>
                    <a:pt x="333565" y="8661"/>
                  </a:lnTo>
                  <a:lnTo>
                    <a:pt x="298488" y="32308"/>
                  </a:lnTo>
                  <a:lnTo>
                    <a:pt x="274853" y="67386"/>
                  </a:lnTo>
                  <a:lnTo>
                    <a:pt x="266179" y="110324"/>
                  </a:lnTo>
                  <a:lnTo>
                    <a:pt x="266471" y="118376"/>
                  </a:lnTo>
                  <a:lnTo>
                    <a:pt x="281266" y="177749"/>
                  </a:lnTo>
                  <a:lnTo>
                    <a:pt x="301726" y="219811"/>
                  </a:lnTo>
                  <a:lnTo>
                    <a:pt x="335267" y="261632"/>
                  </a:lnTo>
                  <a:lnTo>
                    <a:pt x="385114" y="297141"/>
                  </a:lnTo>
                  <a:lnTo>
                    <a:pt x="392112" y="299364"/>
                  </a:lnTo>
                  <a:lnTo>
                    <a:pt x="399275" y="299250"/>
                  </a:lnTo>
                  <a:lnTo>
                    <a:pt x="409460" y="255346"/>
                  </a:lnTo>
                  <a:lnTo>
                    <a:pt x="404304" y="244119"/>
                  </a:lnTo>
                  <a:lnTo>
                    <a:pt x="400215" y="231698"/>
                  </a:lnTo>
                  <a:lnTo>
                    <a:pt x="397967" y="218567"/>
                  </a:lnTo>
                  <a:lnTo>
                    <a:pt x="433222" y="204965"/>
                  </a:lnTo>
                  <a:lnTo>
                    <a:pt x="461391" y="180797"/>
                  </a:lnTo>
                  <a:lnTo>
                    <a:pt x="480072" y="148437"/>
                  </a:lnTo>
                  <a:lnTo>
                    <a:pt x="486829" y="110324"/>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52">
                <a:solidFill>
                  <a:schemeClr val="dk1"/>
                </a:solidFill>
                <a:latin typeface="Calibri"/>
                <a:ea typeface="Calibri"/>
                <a:cs typeface="Calibri"/>
                <a:sym typeface="Calibri"/>
              </a:endParaRPr>
            </a:p>
          </p:txBody>
        </p:sp>
        <p:sp>
          <p:nvSpPr>
            <p:cNvPr id="272" name="Google Shape;272;p30"/>
            <p:cNvSpPr/>
            <p:nvPr/>
          </p:nvSpPr>
          <p:spPr>
            <a:xfrm>
              <a:off x="6644576" y="5099068"/>
              <a:ext cx="487045" cy="299720"/>
            </a:xfrm>
            <a:custGeom>
              <a:rect b="b" l="l" r="r" t="t"/>
              <a:pathLst>
                <a:path extrusionOk="0" h="299720" w="487045">
                  <a:moveTo>
                    <a:pt x="220649" y="110337"/>
                  </a:moveTo>
                  <a:lnTo>
                    <a:pt x="211975" y="67398"/>
                  </a:lnTo>
                  <a:lnTo>
                    <a:pt x="188328" y="32321"/>
                  </a:lnTo>
                  <a:lnTo>
                    <a:pt x="153263" y="8674"/>
                  </a:lnTo>
                  <a:lnTo>
                    <a:pt x="110312" y="0"/>
                  </a:lnTo>
                  <a:lnTo>
                    <a:pt x="67373" y="8674"/>
                  </a:lnTo>
                  <a:lnTo>
                    <a:pt x="32308" y="32321"/>
                  </a:lnTo>
                  <a:lnTo>
                    <a:pt x="8661" y="67398"/>
                  </a:lnTo>
                  <a:lnTo>
                    <a:pt x="0" y="110337"/>
                  </a:lnTo>
                  <a:lnTo>
                    <a:pt x="6756" y="148450"/>
                  </a:lnTo>
                  <a:lnTo>
                    <a:pt x="25438" y="180797"/>
                  </a:lnTo>
                  <a:lnTo>
                    <a:pt x="53606" y="204978"/>
                  </a:lnTo>
                  <a:lnTo>
                    <a:pt x="88861" y="218579"/>
                  </a:lnTo>
                  <a:lnTo>
                    <a:pt x="86614" y="231711"/>
                  </a:lnTo>
                  <a:lnTo>
                    <a:pt x="82524" y="244119"/>
                  </a:lnTo>
                  <a:lnTo>
                    <a:pt x="77368" y="255358"/>
                  </a:lnTo>
                  <a:lnTo>
                    <a:pt x="71958" y="264934"/>
                  </a:lnTo>
                  <a:lnTo>
                    <a:pt x="69151" y="271881"/>
                  </a:lnTo>
                  <a:lnTo>
                    <a:pt x="94716" y="299377"/>
                  </a:lnTo>
                  <a:lnTo>
                    <a:pt x="101714" y="297141"/>
                  </a:lnTo>
                  <a:lnTo>
                    <a:pt x="151561" y="261645"/>
                  </a:lnTo>
                  <a:lnTo>
                    <a:pt x="185102" y="219824"/>
                  </a:lnTo>
                  <a:lnTo>
                    <a:pt x="205549" y="177761"/>
                  </a:lnTo>
                  <a:lnTo>
                    <a:pt x="218071" y="133997"/>
                  </a:lnTo>
                  <a:lnTo>
                    <a:pt x="220357" y="118389"/>
                  </a:lnTo>
                  <a:lnTo>
                    <a:pt x="220649" y="110337"/>
                  </a:lnTo>
                  <a:close/>
                </a:path>
                <a:path extrusionOk="0" h="299720" w="487045">
                  <a:moveTo>
                    <a:pt x="486829" y="111239"/>
                  </a:moveTo>
                  <a:lnTo>
                    <a:pt x="478510" y="68224"/>
                  </a:lnTo>
                  <a:lnTo>
                    <a:pt x="455155" y="32969"/>
                  </a:lnTo>
                  <a:lnTo>
                    <a:pt x="420281" y="9029"/>
                  </a:lnTo>
                  <a:lnTo>
                    <a:pt x="377405" y="12"/>
                  </a:lnTo>
                  <a:lnTo>
                    <a:pt x="334391" y="8331"/>
                  </a:lnTo>
                  <a:lnTo>
                    <a:pt x="299135" y="31686"/>
                  </a:lnTo>
                  <a:lnTo>
                    <a:pt x="275196" y="66560"/>
                  </a:lnTo>
                  <a:lnTo>
                    <a:pt x="266179" y="109435"/>
                  </a:lnTo>
                  <a:lnTo>
                    <a:pt x="272630" y="147599"/>
                  </a:lnTo>
                  <a:lnTo>
                    <a:pt x="291045" y="180098"/>
                  </a:lnTo>
                  <a:lnTo>
                    <a:pt x="319011" y="204508"/>
                  </a:lnTo>
                  <a:lnTo>
                    <a:pt x="354164" y="218376"/>
                  </a:lnTo>
                  <a:lnTo>
                    <a:pt x="351815" y="231508"/>
                  </a:lnTo>
                  <a:lnTo>
                    <a:pt x="347611" y="243890"/>
                  </a:lnTo>
                  <a:lnTo>
                    <a:pt x="342366" y="255092"/>
                  </a:lnTo>
                  <a:lnTo>
                    <a:pt x="336867" y="264617"/>
                  </a:lnTo>
                  <a:lnTo>
                    <a:pt x="333997" y="271538"/>
                  </a:lnTo>
                  <a:lnTo>
                    <a:pt x="359359" y="299237"/>
                  </a:lnTo>
                  <a:lnTo>
                    <a:pt x="366356" y="297065"/>
                  </a:lnTo>
                  <a:lnTo>
                    <a:pt x="416496" y="261975"/>
                  </a:lnTo>
                  <a:lnTo>
                    <a:pt x="450380" y="220446"/>
                  </a:lnTo>
                  <a:lnTo>
                    <a:pt x="471182" y="178549"/>
                  </a:lnTo>
                  <a:lnTo>
                    <a:pt x="484060" y="134886"/>
                  </a:lnTo>
                  <a:lnTo>
                    <a:pt x="486460" y="119291"/>
                  </a:lnTo>
                  <a:lnTo>
                    <a:pt x="486829" y="111239"/>
                  </a:lnTo>
                  <a:close/>
                </a:path>
              </a:pathLst>
            </a:custGeom>
            <a:solidFill>
              <a:srgbClr val="673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52">
                <a:solidFill>
                  <a:schemeClr val="dk1"/>
                </a:solidFill>
                <a:latin typeface="Calibri"/>
                <a:ea typeface="Calibri"/>
                <a:cs typeface="Calibri"/>
                <a:sym typeface="Calibri"/>
              </a:endParaRPr>
            </a:p>
          </p:txBody>
        </p:sp>
      </p:grpSp>
      <p:sp>
        <p:nvSpPr>
          <p:cNvPr id="273" name="Google Shape;273;p30"/>
          <p:cNvSpPr txBox="1"/>
          <p:nvPr/>
        </p:nvSpPr>
        <p:spPr>
          <a:xfrm>
            <a:off x="507930" y="1173550"/>
            <a:ext cx="3525600" cy="2526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2</a:t>
            </a:r>
            <a:r>
              <a:rPr b="1" i="1" lang="en" sz="1600">
                <a:solidFill>
                  <a:srgbClr val="241B54"/>
                </a:solidFill>
                <a:latin typeface="Montserrat"/>
                <a:ea typeface="Montserrat"/>
                <a:cs typeface="Montserrat"/>
                <a:sym typeface="Montserrat"/>
              </a:rPr>
              <a:t>.0 Introduction</a:t>
            </a:r>
            <a:endParaRPr sz="1600">
              <a:solidFill>
                <a:schemeClr val="dk1"/>
              </a:solidFill>
              <a:latin typeface="Montserrat"/>
              <a:ea typeface="Montserrat"/>
              <a:cs typeface="Montserrat"/>
              <a:sym typeface="Montserrat"/>
            </a:endParaRPr>
          </a:p>
        </p:txBody>
      </p:sp>
      <p:sp>
        <p:nvSpPr>
          <p:cNvPr id="274" name="Google Shape;274;p30"/>
          <p:cNvSpPr txBox="1"/>
          <p:nvPr/>
        </p:nvSpPr>
        <p:spPr>
          <a:xfrm>
            <a:off x="507925" y="3090725"/>
            <a:ext cx="8220000" cy="17262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We saw in the previous chapter how money evolved over time  and how our monetary system transitioned from sound to  unsound money, shaping the world we live in today. This  chapter dives deeper into how these developments led to today’s  ﬁat system and how that ﬁat system works.</a:t>
            </a:r>
            <a:endParaRPr sz="1000">
              <a:solidFill>
                <a:srgbClr val="57585B"/>
              </a:solidFill>
              <a:latin typeface="Montserrat"/>
              <a:ea typeface="Montserrat"/>
              <a:cs typeface="Montserrat"/>
              <a:sym typeface="Montserrat"/>
            </a:endParaRPr>
          </a:p>
          <a:p>
            <a:pPr indent="0" lvl="0" marL="0" marR="0" rtl="0" algn="l">
              <a:lnSpc>
                <a:spcPct val="1131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rtl="0" algn="l">
              <a:lnSpc>
                <a:spcPct val="113100"/>
              </a:lnSpc>
              <a:spcBef>
                <a:spcPts val="0"/>
              </a:spcBef>
              <a:spcAft>
                <a:spcPts val="0"/>
              </a:spcAft>
              <a:buClr>
                <a:schemeClr val="dk1"/>
              </a:buClr>
              <a:buFont typeface="Arial"/>
              <a:buNone/>
            </a:pPr>
            <a:r>
              <a:rPr lang="en" sz="1000">
                <a:solidFill>
                  <a:srgbClr val="57585B"/>
                </a:solidFill>
                <a:latin typeface="Montserrat"/>
                <a:ea typeface="Montserrat"/>
                <a:cs typeface="Montserrat"/>
                <a:sym typeface="Montserrat"/>
              </a:rPr>
              <a:t>So, what does this ﬁat system look like, and how did it come  into existence? To answer this question, we need to begin by  centering our attention on the US dollar, the world's current  reserve currency, which plays a dominant role in today’s world.  Every country, directly or indirectly, feels the impact of the  decisions made regarding the US dollar. To truly understand  how the ﬁat system operates in your country, it is essential to  unravel the historical threads that connect it to the ﬁat  system's birthplace </a:t>
            </a:r>
            <a:r>
              <a:rPr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the United States of America.</a:t>
            </a:r>
            <a:endParaRPr sz="1000">
              <a:solidFill>
                <a:schemeClr val="dk1"/>
              </a:solidFill>
              <a:latin typeface="Montserrat"/>
              <a:ea typeface="Montserrat"/>
              <a:cs typeface="Montserrat"/>
              <a:sym typeface="Montserrat"/>
            </a:endParaRPr>
          </a:p>
          <a:p>
            <a:pPr indent="0" lvl="0" marL="0" marR="0" rtl="0" algn="l">
              <a:lnSpc>
                <a:spcPct val="113100"/>
              </a:lnSpc>
              <a:spcBef>
                <a:spcPts val="0"/>
              </a:spcBef>
              <a:spcAft>
                <a:spcPts val="0"/>
              </a:spcAft>
              <a:buNone/>
            </a:pPr>
            <a:r>
              <a:t/>
            </a:r>
            <a:endParaRPr sz="1000">
              <a:solidFill>
                <a:srgbClr val="57585B"/>
              </a:solidFill>
              <a:latin typeface="Montserrat"/>
              <a:ea typeface="Montserrat"/>
              <a:cs typeface="Montserrat"/>
              <a:sym typeface="Montserrat"/>
            </a:endParaRPr>
          </a:p>
        </p:txBody>
      </p:sp>
      <p:pic>
        <p:nvPicPr>
          <p:cNvPr id="275" name="Google Shape;275;p30"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276" name="Google Shape;276;p30"/>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277" name="Google Shape;277;p3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31"/>
          <p:cNvGrpSpPr/>
          <p:nvPr/>
        </p:nvGrpSpPr>
        <p:grpSpPr>
          <a:xfrm>
            <a:off x="5669737" y="1287014"/>
            <a:ext cx="2894279" cy="2083777"/>
            <a:chOff x="15250122" y="7501456"/>
            <a:chExt cx="3721109" cy="2679065"/>
          </a:xfrm>
        </p:grpSpPr>
        <p:pic>
          <p:nvPicPr>
            <p:cNvPr id="283" name="Google Shape;283;p31"/>
            <p:cNvPicPr preferRelativeResize="0"/>
            <p:nvPr/>
          </p:nvPicPr>
          <p:blipFill rotWithShape="1">
            <a:blip r:embed="rId3">
              <a:alphaModFix/>
            </a:blip>
            <a:srcRect b="0" l="0" r="0" t="0"/>
            <a:stretch/>
          </p:blipFill>
          <p:spPr>
            <a:xfrm>
              <a:off x="15250122" y="7501457"/>
              <a:ext cx="3720965" cy="2678473"/>
            </a:xfrm>
            <a:prstGeom prst="rect">
              <a:avLst/>
            </a:prstGeom>
            <a:noFill/>
            <a:ln>
              <a:noFill/>
            </a:ln>
          </p:spPr>
        </p:pic>
        <p:sp>
          <p:nvSpPr>
            <p:cNvPr id="284" name="Google Shape;284;p31"/>
            <p:cNvSpPr/>
            <p:nvPr/>
          </p:nvSpPr>
          <p:spPr>
            <a:xfrm>
              <a:off x="15250131" y="7501456"/>
              <a:ext cx="3721100" cy="2679065"/>
            </a:xfrm>
            <a:custGeom>
              <a:rect b="b" l="l" r="r" t="t"/>
              <a:pathLst>
                <a:path extrusionOk="0" h="2679065" w="3721100">
                  <a:moveTo>
                    <a:pt x="3618936" y="2678473"/>
                  </a:moveTo>
                  <a:lnTo>
                    <a:pt x="102017" y="2678473"/>
                  </a:lnTo>
                  <a:lnTo>
                    <a:pt x="62311" y="2670366"/>
                  </a:lnTo>
                  <a:lnTo>
                    <a:pt x="29883" y="2648259"/>
                  </a:lnTo>
                  <a:lnTo>
                    <a:pt x="8018" y="2615472"/>
                  </a:lnTo>
                  <a:lnTo>
                    <a:pt x="0" y="2575324"/>
                  </a:lnTo>
                  <a:lnTo>
                    <a:pt x="0" y="103148"/>
                  </a:lnTo>
                  <a:lnTo>
                    <a:pt x="8018" y="62992"/>
                  </a:lnTo>
                  <a:lnTo>
                    <a:pt x="29883" y="30205"/>
                  </a:lnTo>
                  <a:lnTo>
                    <a:pt x="62311" y="8103"/>
                  </a:lnTo>
                  <a:lnTo>
                    <a:pt x="102017" y="0"/>
                  </a:lnTo>
                  <a:lnTo>
                    <a:pt x="3618936" y="0"/>
                  </a:lnTo>
                  <a:lnTo>
                    <a:pt x="3658642" y="8103"/>
                  </a:lnTo>
                  <a:lnTo>
                    <a:pt x="3691070" y="30205"/>
                  </a:lnTo>
                  <a:lnTo>
                    <a:pt x="3712936" y="62992"/>
                  </a:lnTo>
                  <a:lnTo>
                    <a:pt x="3720954" y="103148"/>
                  </a:lnTo>
                  <a:lnTo>
                    <a:pt x="3720954" y="2575324"/>
                  </a:lnTo>
                  <a:lnTo>
                    <a:pt x="3712936" y="2615472"/>
                  </a:lnTo>
                  <a:lnTo>
                    <a:pt x="3691070" y="2648259"/>
                  </a:lnTo>
                  <a:lnTo>
                    <a:pt x="3658642" y="2670366"/>
                  </a:lnTo>
                  <a:lnTo>
                    <a:pt x="3618936" y="2678473"/>
                  </a:lnTo>
                  <a:close/>
                </a:path>
              </a:pathLst>
            </a:custGeom>
            <a:noFill/>
            <a:ln cap="flat" cmpd="sng" w="15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68">
                <a:solidFill>
                  <a:schemeClr val="dk1"/>
                </a:solidFill>
                <a:latin typeface="Calibri"/>
                <a:ea typeface="Calibri"/>
                <a:cs typeface="Calibri"/>
                <a:sym typeface="Calibri"/>
              </a:endParaRPr>
            </a:p>
          </p:txBody>
        </p:sp>
      </p:grpSp>
      <p:sp>
        <p:nvSpPr>
          <p:cNvPr id="285" name="Google Shape;285;p31"/>
          <p:cNvSpPr txBox="1"/>
          <p:nvPr/>
        </p:nvSpPr>
        <p:spPr>
          <a:xfrm>
            <a:off x="531399" y="1034550"/>
            <a:ext cx="4002600" cy="2526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Brief History of Fiat Money</a:t>
            </a:r>
            <a:endParaRPr sz="1600">
              <a:solidFill>
                <a:schemeClr val="dk1"/>
              </a:solidFill>
              <a:latin typeface="Open Sans"/>
              <a:ea typeface="Open Sans"/>
              <a:cs typeface="Open Sans"/>
              <a:sym typeface="Open Sans"/>
            </a:endParaRPr>
          </a:p>
        </p:txBody>
      </p:sp>
      <p:sp>
        <p:nvSpPr>
          <p:cNvPr id="286" name="Google Shape;286;p31"/>
          <p:cNvSpPr txBox="1"/>
          <p:nvPr/>
        </p:nvSpPr>
        <p:spPr>
          <a:xfrm>
            <a:off x="508000" y="3872424"/>
            <a:ext cx="8216700" cy="9297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lang="en" sz="1000">
                <a:solidFill>
                  <a:srgbClr val="57585B"/>
                </a:solidFill>
                <a:latin typeface="Montserrat"/>
                <a:ea typeface="Montserrat"/>
                <a:cs typeface="Montserrat"/>
                <a:sym typeface="Montserrat"/>
              </a:rPr>
              <a:t>In the 19th century, civilizations worldwide thrived on a sound money  standard, using precious metals like gold and silver due to their  scarcity, durability, and recognizability. As global trade grew, carrying  large amounts of metal became challenging, leading to the  emergence of gold and silver warehouses. These warehouses  securely stored people's valuable metals and provided paper  certiﬁcates redeemable for speciﬁc amounts of gold or silver. In  exchange for depositing their money, individuals received paper  certiﬁcates directly tied to the exact amount of gold or silver they stored.  This direct link between paper certiﬁcates and tangible commodity  money marked the early stages of what we now recognize as banks.</a:t>
            </a:r>
            <a:endParaRPr sz="1000">
              <a:solidFill>
                <a:schemeClr val="dk1"/>
              </a:solidFill>
              <a:latin typeface="Montserrat"/>
              <a:ea typeface="Montserrat"/>
              <a:cs typeface="Montserrat"/>
              <a:sym typeface="Montserrat"/>
            </a:endParaRPr>
          </a:p>
        </p:txBody>
      </p:sp>
      <p:sp>
        <p:nvSpPr>
          <p:cNvPr id="287" name="Google Shape;287;p31"/>
          <p:cNvSpPr txBox="1"/>
          <p:nvPr/>
        </p:nvSpPr>
        <p:spPr>
          <a:xfrm>
            <a:off x="2508211" y="3537472"/>
            <a:ext cx="716100" cy="1140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b="1" lang="en" sz="700">
                <a:solidFill>
                  <a:srgbClr val="523183"/>
                </a:solidFill>
                <a:latin typeface="Montserrat"/>
                <a:ea typeface="Montserrat"/>
                <a:cs typeface="Montserrat"/>
                <a:sym typeface="Montserrat"/>
              </a:rPr>
              <a:t>Timeline Visual</a:t>
            </a:r>
            <a:endParaRPr sz="700">
              <a:solidFill>
                <a:schemeClr val="dk1"/>
              </a:solidFill>
              <a:latin typeface="Montserrat"/>
              <a:ea typeface="Montserrat"/>
              <a:cs typeface="Montserrat"/>
              <a:sym typeface="Montserrat"/>
            </a:endParaRPr>
          </a:p>
        </p:txBody>
      </p:sp>
      <p:grpSp>
        <p:nvGrpSpPr>
          <p:cNvPr id="288" name="Google Shape;288;p31"/>
          <p:cNvGrpSpPr/>
          <p:nvPr/>
        </p:nvGrpSpPr>
        <p:grpSpPr>
          <a:xfrm>
            <a:off x="3304831" y="3579595"/>
            <a:ext cx="1892998" cy="55738"/>
            <a:chOff x="14811303" y="7094770"/>
            <a:chExt cx="4162264" cy="122554"/>
          </a:xfrm>
        </p:grpSpPr>
        <p:sp>
          <p:nvSpPr>
            <p:cNvPr id="289" name="Google Shape;289;p31"/>
            <p:cNvSpPr/>
            <p:nvPr/>
          </p:nvSpPr>
          <p:spPr>
            <a:xfrm>
              <a:off x="14811303" y="7155818"/>
              <a:ext cx="4074159" cy="0"/>
            </a:xfrm>
            <a:custGeom>
              <a:rect b="b" l="l" r="r" t="t"/>
              <a:pathLst>
                <a:path extrusionOk="0" h="120000" w="4074159">
                  <a:moveTo>
                    <a:pt x="0" y="0"/>
                  </a:moveTo>
                  <a:lnTo>
                    <a:pt x="4074085" y="0"/>
                  </a:lnTo>
                </a:path>
              </a:pathLst>
            </a:custGeom>
            <a:noFill/>
            <a:ln cap="flat" cmpd="sng" w="92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290" name="Google Shape;290;p31"/>
            <p:cNvSpPr/>
            <p:nvPr/>
          </p:nvSpPr>
          <p:spPr>
            <a:xfrm>
              <a:off x="18867523" y="7094770"/>
              <a:ext cx="106044" cy="122554"/>
            </a:xfrm>
            <a:custGeom>
              <a:rect b="b" l="l" r="r" t="t"/>
              <a:pathLst>
                <a:path extrusionOk="0" h="122554" w="106044">
                  <a:moveTo>
                    <a:pt x="0" y="0"/>
                  </a:moveTo>
                  <a:lnTo>
                    <a:pt x="0" y="122090"/>
                  </a:lnTo>
                  <a:lnTo>
                    <a:pt x="105703" y="61045"/>
                  </a:lnTo>
                  <a:lnTo>
                    <a:pt x="0" y="0"/>
                  </a:lnTo>
                  <a:close/>
                </a:path>
              </a:pathLst>
            </a:custGeom>
            <a:solidFill>
              <a:srgbClr val="60399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grpSp>
        <p:nvGrpSpPr>
          <p:cNvPr id="291" name="Google Shape;291;p31"/>
          <p:cNvGrpSpPr/>
          <p:nvPr/>
        </p:nvGrpSpPr>
        <p:grpSpPr>
          <a:xfrm>
            <a:off x="534110" y="3584358"/>
            <a:ext cx="1892878" cy="55738"/>
            <a:chOff x="8719129" y="7105241"/>
            <a:chExt cx="4162000" cy="122554"/>
          </a:xfrm>
        </p:grpSpPr>
        <p:sp>
          <p:nvSpPr>
            <p:cNvPr id="292" name="Google Shape;292;p31"/>
            <p:cNvSpPr/>
            <p:nvPr/>
          </p:nvSpPr>
          <p:spPr>
            <a:xfrm>
              <a:off x="8806970" y="7155819"/>
              <a:ext cx="4074159" cy="0"/>
            </a:xfrm>
            <a:custGeom>
              <a:rect b="b" l="l" r="r" t="t"/>
              <a:pathLst>
                <a:path extrusionOk="0" h="120000" w="4074159">
                  <a:moveTo>
                    <a:pt x="0" y="0"/>
                  </a:moveTo>
                  <a:lnTo>
                    <a:pt x="4074085" y="0"/>
                  </a:lnTo>
                </a:path>
              </a:pathLst>
            </a:custGeom>
            <a:noFill/>
            <a:ln cap="flat" cmpd="sng" w="92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293" name="Google Shape;293;p31"/>
            <p:cNvSpPr/>
            <p:nvPr/>
          </p:nvSpPr>
          <p:spPr>
            <a:xfrm>
              <a:off x="8719129" y="7105241"/>
              <a:ext cx="106045" cy="122554"/>
            </a:xfrm>
            <a:custGeom>
              <a:rect b="b" l="l" r="r" t="t"/>
              <a:pathLst>
                <a:path extrusionOk="0" h="122554" w="106045">
                  <a:moveTo>
                    <a:pt x="105703" y="0"/>
                  </a:moveTo>
                  <a:lnTo>
                    <a:pt x="0" y="61045"/>
                  </a:lnTo>
                  <a:lnTo>
                    <a:pt x="105703" y="122090"/>
                  </a:lnTo>
                  <a:lnTo>
                    <a:pt x="105703" y="0"/>
                  </a:lnTo>
                  <a:close/>
                </a:path>
              </a:pathLst>
            </a:custGeom>
            <a:solidFill>
              <a:srgbClr val="60399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sp>
        <p:nvSpPr>
          <p:cNvPr id="294" name="Google Shape;294;p31"/>
          <p:cNvSpPr txBox="1"/>
          <p:nvPr>
            <p:ph type="title"/>
          </p:nvPr>
        </p:nvSpPr>
        <p:spPr>
          <a:xfrm>
            <a:off x="508001" y="223498"/>
            <a:ext cx="55542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graphicFrame>
        <p:nvGraphicFramePr>
          <p:cNvPr id="295" name="Google Shape;295;p31"/>
          <p:cNvGraphicFramePr/>
          <p:nvPr/>
        </p:nvGraphicFramePr>
        <p:xfrm>
          <a:off x="534100" y="1369507"/>
          <a:ext cx="3000000" cy="3000000"/>
        </p:xfrm>
        <a:graphic>
          <a:graphicData uri="http://schemas.openxmlformats.org/drawingml/2006/table">
            <a:tbl>
              <a:tblPr>
                <a:noFill/>
                <a:tableStyleId>{622C3DF0-2ED3-4317-AF95-3375096FEB35}</a:tableStyleId>
              </a:tblPr>
              <a:tblGrid>
                <a:gridCol w="587525"/>
                <a:gridCol w="564450"/>
                <a:gridCol w="740900"/>
                <a:gridCol w="650200"/>
                <a:gridCol w="642000"/>
                <a:gridCol w="689275"/>
                <a:gridCol w="789850"/>
              </a:tblGrid>
              <a:tr h="248700">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1815-1933</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1913</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1933</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1934</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1944</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1971</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b="1" lang="en" sz="600">
                          <a:solidFill>
                            <a:srgbClr val="603990"/>
                          </a:solidFill>
                          <a:latin typeface="Montserrat"/>
                          <a:ea typeface="Montserrat"/>
                          <a:cs typeface="Montserrat"/>
                          <a:sym typeface="Montserrat"/>
                        </a:rPr>
                        <a:t>1980</a:t>
                      </a:r>
                      <a:endParaRPr b="1" sz="600">
                        <a:solidFill>
                          <a:srgbClr val="603990"/>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r>
              <a:tr h="1242000">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Gold standard</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Creation of the Central Bank called “The Federal Reserve”</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Executive Order 6102.</a:t>
                      </a:r>
                      <a:endParaRPr sz="700">
                        <a:solidFill>
                          <a:srgbClr val="221F1F"/>
                        </a:solidFill>
                        <a:latin typeface="Montserrat"/>
                        <a:ea typeface="Montserrat"/>
                        <a:cs typeface="Montserrat"/>
                        <a:sym typeface="Montserrat"/>
                      </a:endParaRPr>
                    </a:p>
                    <a:p>
                      <a:pPr indent="0" lvl="0" marL="0" rtl="0" algn="l">
                        <a:spcBef>
                          <a:spcPts val="0"/>
                        </a:spcBef>
                        <a:spcAft>
                          <a:spcPts val="0"/>
                        </a:spcAft>
                        <a:buNone/>
                      </a:pPr>
                      <a:r>
                        <a:rPr lang="en" sz="700">
                          <a:solidFill>
                            <a:srgbClr val="221F1F"/>
                          </a:solidFill>
                          <a:latin typeface="Montserrat"/>
                          <a:ea typeface="Montserrat"/>
                          <a:cs typeface="Montserrat"/>
                          <a:sym typeface="Montserrat"/>
                        </a:rPr>
                        <a:t>Every citizen was obliged to turn in  their gold at an exchange  rate of $20.67 per  ounce.</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Gold Reserve Act. </a:t>
                      </a:r>
                      <a:endParaRPr sz="700">
                        <a:solidFill>
                          <a:srgbClr val="221F1F"/>
                        </a:solidFill>
                        <a:latin typeface="Montserrat"/>
                        <a:ea typeface="Montserrat"/>
                        <a:cs typeface="Montserrat"/>
                        <a:sym typeface="Montserrat"/>
                      </a:endParaRPr>
                    </a:p>
                    <a:p>
                      <a:pPr indent="0" lvl="0" marL="0" rtl="0" algn="l">
                        <a:spcBef>
                          <a:spcPts val="0"/>
                        </a:spcBef>
                        <a:spcAft>
                          <a:spcPts val="0"/>
                        </a:spcAft>
                        <a:buNone/>
                      </a:pPr>
                      <a:r>
                        <a:rPr lang="en" sz="700">
                          <a:solidFill>
                            <a:srgbClr val="221F1F"/>
                          </a:solidFill>
                          <a:latin typeface="Montserrat"/>
                          <a:ea typeface="Montserrat"/>
                          <a:cs typeface="Montserrat"/>
                          <a:sym typeface="Montserrat"/>
                        </a:rPr>
                        <a:t>Stealing wealth from the people by devaluing  the dollar by 40% to $35  per ounce of  gold.</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Bretton Woods</a:t>
                      </a:r>
                      <a:endParaRPr sz="700">
                        <a:solidFill>
                          <a:srgbClr val="221F1F"/>
                        </a:solidFill>
                        <a:latin typeface="Montserrat"/>
                        <a:ea typeface="Montserrat"/>
                        <a:cs typeface="Montserrat"/>
                        <a:sym typeface="Montserrat"/>
                      </a:endParaRPr>
                    </a:p>
                    <a:p>
                      <a:pPr indent="0" lvl="0" marL="0" rtl="0" algn="l">
                        <a:spcBef>
                          <a:spcPts val="0"/>
                        </a:spcBef>
                        <a:spcAft>
                          <a:spcPts val="0"/>
                        </a:spcAft>
                        <a:buNone/>
                      </a:pPr>
                      <a:r>
                        <a:rPr lang="en" sz="700">
                          <a:solidFill>
                            <a:srgbClr val="221F1F"/>
                          </a:solidFill>
                          <a:latin typeface="Montserrat"/>
                          <a:ea typeface="Montserrat"/>
                          <a:cs typeface="Montserrat"/>
                          <a:sym typeface="Montserrat"/>
                        </a:rPr>
                        <a:t>Agreement: USD became the dominant  world reserve currency.</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221F1F"/>
                          </a:solidFill>
                          <a:latin typeface="Montserrat"/>
                          <a:ea typeface="Montserrat"/>
                          <a:cs typeface="Montserrat"/>
                          <a:sym typeface="Montserrat"/>
                        </a:rPr>
                        <a:t>Nixon Shock, which gave birth to the ﬁat system by ending the  redeemability of U.S. dollars  for gold.</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c>
                  <a:txBody>
                    <a:bodyPr/>
                    <a:lstStyle/>
                    <a:p>
                      <a:pPr indent="0" lvl="0" marL="0" rtl="0" algn="l">
                        <a:lnSpc>
                          <a:spcPct val="102299"/>
                        </a:lnSpc>
                        <a:spcBef>
                          <a:spcPts val="700"/>
                        </a:spcBef>
                        <a:spcAft>
                          <a:spcPts val="0"/>
                        </a:spcAft>
                        <a:buNone/>
                      </a:pPr>
                      <a:r>
                        <a:rPr lang="en" sz="700">
                          <a:solidFill>
                            <a:srgbClr val="221F1F"/>
                          </a:solidFill>
                          <a:latin typeface="Montserrat"/>
                          <a:ea typeface="Montserrat"/>
                          <a:cs typeface="Montserrat"/>
                          <a:sym typeface="Montserrat"/>
                        </a:rPr>
                        <a:t>Value of gold  increased  from $35 per  ounce in 1970  to $870 per  ounce in 1980,  which caused  people’s money to lose 96% of its value in just 10  years</a:t>
                      </a:r>
                      <a:endParaRPr sz="700">
                        <a:solidFill>
                          <a:srgbClr val="221F1F"/>
                        </a:solidFill>
                        <a:latin typeface="Montserrat"/>
                        <a:ea typeface="Montserrat"/>
                        <a:cs typeface="Montserrat"/>
                        <a:sym typeface="Montserrat"/>
                      </a:endParaRPr>
                    </a:p>
                    <a:p>
                      <a:pPr indent="0" lvl="0" marL="0" rtl="0" algn="l">
                        <a:spcBef>
                          <a:spcPts val="0"/>
                        </a:spcBef>
                        <a:spcAft>
                          <a:spcPts val="0"/>
                        </a:spcAft>
                        <a:buNone/>
                      </a:pPr>
                      <a:r>
                        <a:t/>
                      </a:r>
                      <a:endParaRPr sz="700">
                        <a:solidFill>
                          <a:srgbClr val="221F1F"/>
                        </a:solidFill>
                        <a:latin typeface="Montserrat"/>
                        <a:ea typeface="Montserrat"/>
                        <a:cs typeface="Montserrat"/>
                        <a:sym typeface="Montserrat"/>
                      </a:endParaRPr>
                    </a:p>
                  </a:txBody>
                  <a:tcPr marT="91425" marB="91425" marR="91425" marL="91425">
                    <a:lnL cap="flat" cmpd="sng" w="9525">
                      <a:solidFill>
                        <a:srgbClr val="603990"/>
                      </a:solidFill>
                      <a:prstDash val="solid"/>
                      <a:round/>
                      <a:headEnd len="sm" w="sm" type="none"/>
                      <a:tailEnd len="sm" w="sm" type="none"/>
                    </a:lnL>
                    <a:lnR cap="flat" cmpd="sng" w="9525">
                      <a:solidFill>
                        <a:srgbClr val="603990"/>
                      </a:solidFill>
                      <a:prstDash val="solid"/>
                      <a:round/>
                      <a:headEnd len="sm" w="sm" type="none"/>
                      <a:tailEnd len="sm" w="sm" type="none"/>
                    </a:lnR>
                    <a:lnT cap="flat" cmpd="sng" w="9525">
                      <a:solidFill>
                        <a:srgbClr val="603990"/>
                      </a:solidFill>
                      <a:prstDash val="solid"/>
                      <a:round/>
                      <a:headEnd len="sm" w="sm" type="none"/>
                      <a:tailEnd len="sm" w="sm" type="none"/>
                    </a:lnT>
                    <a:lnB cap="flat" cmpd="sng" w="9525">
                      <a:solidFill>
                        <a:srgbClr val="603990"/>
                      </a:solidFill>
                      <a:prstDash val="solid"/>
                      <a:round/>
                      <a:headEnd len="sm" w="sm" type="none"/>
                      <a:tailEnd len="sm" w="sm" type="none"/>
                    </a:lnB>
                  </a:tcPr>
                </a:tc>
              </a:tr>
            </a:tbl>
          </a:graphicData>
        </a:graphic>
      </p:graphicFrame>
      <p:pic>
        <p:nvPicPr>
          <p:cNvPr id="296" name="Google Shape;296;p31"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297" name="Google Shape;297;p31"/>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298" name="Google Shape;298;p3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32"/>
          <p:cNvGrpSpPr/>
          <p:nvPr/>
        </p:nvGrpSpPr>
        <p:grpSpPr>
          <a:xfrm>
            <a:off x="514317" y="1205154"/>
            <a:ext cx="1900230" cy="818782"/>
            <a:chOff x="1130854" y="2649939"/>
            <a:chExt cx="3018155" cy="1300479"/>
          </a:xfrm>
        </p:grpSpPr>
        <p:pic>
          <p:nvPicPr>
            <p:cNvPr id="304" name="Google Shape;304;p32"/>
            <p:cNvPicPr preferRelativeResize="0"/>
            <p:nvPr/>
          </p:nvPicPr>
          <p:blipFill rotWithShape="1">
            <a:blip r:embed="rId3">
              <a:alphaModFix/>
            </a:blip>
            <a:srcRect b="0" l="0" r="0" t="0"/>
            <a:stretch/>
          </p:blipFill>
          <p:spPr>
            <a:xfrm>
              <a:off x="1130855" y="2649939"/>
              <a:ext cx="3018044" cy="1300233"/>
            </a:xfrm>
            <a:prstGeom prst="rect">
              <a:avLst/>
            </a:prstGeom>
            <a:noFill/>
            <a:ln>
              <a:noFill/>
            </a:ln>
          </p:spPr>
        </p:pic>
        <p:sp>
          <p:nvSpPr>
            <p:cNvPr id="305" name="Google Shape;305;p32"/>
            <p:cNvSpPr/>
            <p:nvPr/>
          </p:nvSpPr>
          <p:spPr>
            <a:xfrm>
              <a:off x="1266935" y="2649940"/>
              <a:ext cx="2746375" cy="0"/>
            </a:xfrm>
            <a:custGeom>
              <a:rect b="b" l="l" r="r" t="t"/>
              <a:pathLst>
                <a:path extrusionOk="0" h="120000" w="2746375">
                  <a:moveTo>
                    <a:pt x="2745884" y="0"/>
                  </a:moveTo>
                  <a:lnTo>
                    <a:pt x="0" y="0"/>
                  </a:lnTo>
                </a:path>
              </a:pathLst>
            </a:custGeom>
            <a:noFill/>
            <a:ln cap="flat" cmpd="sng" w="12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sp>
          <p:nvSpPr>
            <p:cNvPr id="306" name="Google Shape;306;p32"/>
            <p:cNvSpPr/>
            <p:nvPr/>
          </p:nvSpPr>
          <p:spPr>
            <a:xfrm>
              <a:off x="1130855" y="2649939"/>
              <a:ext cx="3018154" cy="1300479"/>
            </a:xfrm>
            <a:custGeom>
              <a:rect b="b" l="l" r="r" t="t"/>
              <a:pathLst>
                <a:path extrusionOk="0" h="1300479" w="3018154">
                  <a:moveTo>
                    <a:pt x="136079" y="0"/>
                  </a:moveTo>
                  <a:lnTo>
                    <a:pt x="93061" y="6938"/>
                  </a:lnTo>
                  <a:lnTo>
                    <a:pt x="55705" y="26259"/>
                  </a:lnTo>
                  <a:lnTo>
                    <a:pt x="26250" y="55719"/>
                  </a:lnTo>
                  <a:lnTo>
                    <a:pt x="6935" y="93073"/>
                  </a:lnTo>
                  <a:lnTo>
                    <a:pt x="0" y="136079"/>
                  </a:lnTo>
                  <a:lnTo>
                    <a:pt x="0" y="1164153"/>
                  </a:lnTo>
                  <a:lnTo>
                    <a:pt x="6935" y="1207166"/>
                  </a:lnTo>
                  <a:lnTo>
                    <a:pt x="26250" y="1244522"/>
                  </a:lnTo>
                  <a:lnTo>
                    <a:pt x="55705" y="1273978"/>
                  </a:lnTo>
                  <a:lnTo>
                    <a:pt x="93061" y="1293295"/>
                  </a:lnTo>
                  <a:lnTo>
                    <a:pt x="136079" y="1300232"/>
                  </a:lnTo>
                  <a:lnTo>
                    <a:pt x="2881964" y="1300232"/>
                  </a:lnTo>
                  <a:lnTo>
                    <a:pt x="2924982" y="1293295"/>
                  </a:lnTo>
                  <a:lnTo>
                    <a:pt x="2962338" y="1273978"/>
                  </a:lnTo>
                  <a:lnTo>
                    <a:pt x="2991793" y="1244522"/>
                  </a:lnTo>
                  <a:lnTo>
                    <a:pt x="3011108" y="1207166"/>
                  </a:lnTo>
                  <a:lnTo>
                    <a:pt x="3018044" y="1164153"/>
                  </a:lnTo>
                  <a:lnTo>
                    <a:pt x="3018044" y="136079"/>
                  </a:lnTo>
                  <a:lnTo>
                    <a:pt x="3011108" y="93073"/>
                  </a:lnTo>
                  <a:lnTo>
                    <a:pt x="2991793" y="55719"/>
                  </a:lnTo>
                  <a:lnTo>
                    <a:pt x="2962338" y="26259"/>
                  </a:lnTo>
                  <a:lnTo>
                    <a:pt x="2924982" y="6938"/>
                  </a:lnTo>
                  <a:lnTo>
                    <a:pt x="2881964" y="0"/>
                  </a:lnTo>
                  <a:lnTo>
                    <a:pt x="136079" y="0"/>
                  </a:lnTo>
                  <a:close/>
                </a:path>
              </a:pathLst>
            </a:custGeom>
            <a:noFill/>
            <a:ln cap="flat" cmpd="sng" w="12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sp>
          <p:nvSpPr>
            <p:cNvPr id="307" name="Google Shape;307;p32"/>
            <p:cNvSpPr/>
            <p:nvPr/>
          </p:nvSpPr>
          <p:spPr>
            <a:xfrm>
              <a:off x="1130854" y="2649939"/>
              <a:ext cx="3018154" cy="1300479"/>
            </a:xfrm>
            <a:custGeom>
              <a:rect b="b" l="l" r="r" t="t"/>
              <a:pathLst>
                <a:path extrusionOk="0" h="1300479" w="3018154">
                  <a:moveTo>
                    <a:pt x="2881975" y="1300232"/>
                  </a:moveTo>
                  <a:lnTo>
                    <a:pt x="136079" y="1300232"/>
                  </a:lnTo>
                  <a:lnTo>
                    <a:pt x="93065" y="1293295"/>
                  </a:lnTo>
                  <a:lnTo>
                    <a:pt x="55710" y="1273978"/>
                  </a:lnTo>
                  <a:lnTo>
                    <a:pt x="26253" y="1244522"/>
                  </a:lnTo>
                  <a:lnTo>
                    <a:pt x="6936" y="1207166"/>
                  </a:lnTo>
                  <a:lnTo>
                    <a:pt x="0" y="1164153"/>
                  </a:lnTo>
                  <a:lnTo>
                    <a:pt x="0" y="136079"/>
                  </a:lnTo>
                  <a:lnTo>
                    <a:pt x="6936" y="93065"/>
                  </a:lnTo>
                  <a:lnTo>
                    <a:pt x="26253" y="55710"/>
                  </a:lnTo>
                  <a:lnTo>
                    <a:pt x="55710" y="26253"/>
                  </a:lnTo>
                  <a:lnTo>
                    <a:pt x="93065" y="6936"/>
                  </a:lnTo>
                  <a:lnTo>
                    <a:pt x="136079" y="0"/>
                  </a:lnTo>
                  <a:lnTo>
                    <a:pt x="2881975" y="0"/>
                  </a:lnTo>
                  <a:lnTo>
                    <a:pt x="2924984" y="6936"/>
                  </a:lnTo>
                  <a:lnTo>
                    <a:pt x="2962339" y="26253"/>
                  </a:lnTo>
                  <a:lnTo>
                    <a:pt x="2991797" y="55710"/>
                  </a:lnTo>
                  <a:lnTo>
                    <a:pt x="3011116" y="93065"/>
                  </a:lnTo>
                  <a:lnTo>
                    <a:pt x="3018054" y="136079"/>
                  </a:lnTo>
                  <a:lnTo>
                    <a:pt x="3018054" y="1164153"/>
                  </a:lnTo>
                  <a:lnTo>
                    <a:pt x="3011116" y="1207166"/>
                  </a:lnTo>
                  <a:lnTo>
                    <a:pt x="2991797" y="1244522"/>
                  </a:lnTo>
                  <a:lnTo>
                    <a:pt x="2962339" y="1273978"/>
                  </a:lnTo>
                  <a:lnTo>
                    <a:pt x="2924984" y="1293295"/>
                  </a:lnTo>
                  <a:lnTo>
                    <a:pt x="2881975" y="1300232"/>
                  </a:lnTo>
                  <a:close/>
                </a:path>
              </a:pathLst>
            </a:custGeom>
            <a:noFill/>
            <a:ln cap="flat" cmpd="sng" w="85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grpSp>
      <p:grpSp>
        <p:nvGrpSpPr>
          <p:cNvPr id="308" name="Google Shape;308;p32"/>
          <p:cNvGrpSpPr/>
          <p:nvPr/>
        </p:nvGrpSpPr>
        <p:grpSpPr>
          <a:xfrm>
            <a:off x="514317" y="2123061"/>
            <a:ext cx="1900230" cy="818786"/>
            <a:chOff x="1130854" y="4107859"/>
            <a:chExt cx="3018155" cy="1300486"/>
          </a:xfrm>
        </p:grpSpPr>
        <p:pic>
          <p:nvPicPr>
            <p:cNvPr id="309" name="Google Shape;309;p32"/>
            <p:cNvPicPr preferRelativeResize="0"/>
            <p:nvPr/>
          </p:nvPicPr>
          <p:blipFill rotWithShape="1">
            <a:blip r:embed="rId4">
              <a:alphaModFix/>
            </a:blip>
            <a:srcRect b="0" l="0" r="0" t="0"/>
            <a:stretch/>
          </p:blipFill>
          <p:spPr>
            <a:xfrm>
              <a:off x="1130855" y="4107866"/>
              <a:ext cx="3018044" cy="1300232"/>
            </a:xfrm>
            <a:prstGeom prst="rect">
              <a:avLst/>
            </a:prstGeom>
            <a:noFill/>
            <a:ln>
              <a:noFill/>
            </a:ln>
          </p:spPr>
        </p:pic>
        <p:sp>
          <p:nvSpPr>
            <p:cNvPr id="310" name="Google Shape;310;p32"/>
            <p:cNvSpPr/>
            <p:nvPr/>
          </p:nvSpPr>
          <p:spPr>
            <a:xfrm>
              <a:off x="1130855" y="4107866"/>
              <a:ext cx="3018154" cy="1300479"/>
            </a:xfrm>
            <a:custGeom>
              <a:rect b="b" l="l" r="r" t="t"/>
              <a:pathLst>
                <a:path extrusionOk="0" h="1300479" w="3018154">
                  <a:moveTo>
                    <a:pt x="136079" y="0"/>
                  </a:moveTo>
                  <a:lnTo>
                    <a:pt x="93061" y="6936"/>
                  </a:lnTo>
                  <a:lnTo>
                    <a:pt x="55705" y="26253"/>
                  </a:lnTo>
                  <a:lnTo>
                    <a:pt x="26250" y="55710"/>
                  </a:lnTo>
                  <a:lnTo>
                    <a:pt x="6935" y="93065"/>
                  </a:lnTo>
                  <a:lnTo>
                    <a:pt x="0" y="136079"/>
                  </a:lnTo>
                  <a:lnTo>
                    <a:pt x="0" y="1164153"/>
                  </a:lnTo>
                  <a:lnTo>
                    <a:pt x="6935" y="1207158"/>
                  </a:lnTo>
                  <a:lnTo>
                    <a:pt x="26250" y="1244513"/>
                  </a:lnTo>
                  <a:lnTo>
                    <a:pt x="55705" y="1273972"/>
                  </a:lnTo>
                  <a:lnTo>
                    <a:pt x="93061" y="1293293"/>
                  </a:lnTo>
                  <a:lnTo>
                    <a:pt x="136079" y="1300232"/>
                  </a:lnTo>
                  <a:lnTo>
                    <a:pt x="2881964" y="1300232"/>
                  </a:lnTo>
                  <a:lnTo>
                    <a:pt x="2924982" y="1293293"/>
                  </a:lnTo>
                  <a:lnTo>
                    <a:pt x="2962338" y="1273972"/>
                  </a:lnTo>
                  <a:lnTo>
                    <a:pt x="2991793" y="1244513"/>
                  </a:lnTo>
                  <a:lnTo>
                    <a:pt x="3011108" y="1207158"/>
                  </a:lnTo>
                  <a:lnTo>
                    <a:pt x="3018044" y="1164153"/>
                  </a:lnTo>
                  <a:lnTo>
                    <a:pt x="3018044" y="136079"/>
                  </a:lnTo>
                  <a:lnTo>
                    <a:pt x="3011108" y="93065"/>
                  </a:lnTo>
                  <a:lnTo>
                    <a:pt x="2991793" y="55710"/>
                  </a:lnTo>
                  <a:lnTo>
                    <a:pt x="2962338" y="26253"/>
                  </a:lnTo>
                  <a:lnTo>
                    <a:pt x="2924982" y="6936"/>
                  </a:lnTo>
                  <a:lnTo>
                    <a:pt x="2881964" y="0"/>
                  </a:lnTo>
                  <a:lnTo>
                    <a:pt x="136079" y="0"/>
                  </a:lnTo>
                  <a:close/>
                </a:path>
              </a:pathLst>
            </a:custGeom>
            <a:noFill/>
            <a:ln cap="flat" cmpd="sng" w="12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sp>
          <p:nvSpPr>
            <p:cNvPr id="311" name="Google Shape;311;p32"/>
            <p:cNvSpPr/>
            <p:nvPr/>
          </p:nvSpPr>
          <p:spPr>
            <a:xfrm>
              <a:off x="1130854" y="4107859"/>
              <a:ext cx="3018154" cy="1300479"/>
            </a:xfrm>
            <a:custGeom>
              <a:rect b="b" l="l" r="r" t="t"/>
              <a:pathLst>
                <a:path extrusionOk="0" h="1300479" w="3018154">
                  <a:moveTo>
                    <a:pt x="2881975" y="1300232"/>
                  </a:moveTo>
                  <a:lnTo>
                    <a:pt x="136079" y="1300232"/>
                  </a:lnTo>
                  <a:lnTo>
                    <a:pt x="93065" y="1293295"/>
                  </a:lnTo>
                  <a:lnTo>
                    <a:pt x="55710" y="1273978"/>
                  </a:lnTo>
                  <a:lnTo>
                    <a:pt x="26253" y="1244522"/>
                  </a:lnTo>
                  <a:lnTo>
                    <a:pt x="6936" y="1207166"/>
                  </a:lnTo>
                  <a:lnTo>
                    <a:pt x="0" y="1164153"/>
                  </a:lnTo>
                  <a:lnTo>
                    <a:pt x="0" y="136079"/>
                  </a:lnTo>
                  <a:lnTo>
                    <a:pt x="6936" y="93065"/>
                  </a:lnTo>
                  <a:lnTo>
                    <a:pt x="26253" y="55710"/>
                  </a:lnTo>
                  <a:lnTo>
                    <a:pt x="55710" y="26253"/>
                  </a:lnTo>
                  <a:lnTo>
                    <a:pt x="93065" y="6936"/>
                  </a:lnTo>
                  <a:lnTo>
                    <a:pt x="136079" y="0"/>
                  </a:lnTo>
                  <a:lnTo>
                    <a:pt x="2881975" y="0"/>
                  </a:lnTo>
                  <a:lnTo>
                    <a:pt x="2924984" y="6936"/>
                  </a:lnTo>
                  <a:lnTo>
                    <a:pt x="2962339" y="26253"/>
                  </a:lnTo>
                  <a:lnTo>
                    <a:pt x="2991797" y="55710"/>
                  </a:lnTo>
                  <a:lnTo>
                    <a:pt x="3011116" y="93065"/>
                  </a:lnTo>
                  <a:lnTo>
                    <a:pt x="3018054" y="136079"/>
                  </a:lnTo>
                  <a:lnTo>
                    <a:pt x="3018054" y="1164153"/>
                  </a:lnTo>
                  <a:lnTo>
                    <a:pt x="3011116" y="1207166"/>
                  </a:lnTo>
                  <a:lnTo>
                    <a:pt x="2991797" y="1244522"/>
                  </a:lnTo>
                  <a:lnTo>
                    <a:pt x="2962339" y="1273978"/>
                  </a:lnTo>
                  <a:lnTo>
                    <a:pt x="2924984" y="1293295"/>
                  </a:lnTo>
                  <a:lnTo>
                    <a:pt x="2881975" y="1300232"/>
                  </a:lnTo>
                  <a:close/>
                </a:path>
              </a:pathLst>
            </a:custGeom>
            <a:noFill/>
            <a:ln cap="flat" cmpd="sng" w="85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grpSp>
      <p:grpSp>
        <p:nvGrpSpPr>
          <p:cNvPr id="312" name="Google Shape;312;p32"/>
          <p:cNvGrpSpPr/>
          <p:nvPr/>
        </p:nvGrpSpPr>
        <p:grpSpPr>
          <a:xfrm>
            <a:off x="3584320" y="3654780"/>
            <a:ext cx="2371033" cy="1254540"/>
            <a:chOff x="4306601" y="2649940"/>
            <a:chExt cx="5213353" cy="2758443"/>
          </a:xfrm>
        </p:grpSpPr>
        <p:sp>
          <p:nvSpPr>
            <p:cNvPr id="313" name="Google Shape;313;p32"/>
            <p:cNvSpPr/>
            <p:nvPr/>
          </p:nvSpPr>
          <p:spPr>
            <a:xfrm>
              <a:off x="4306602" y="2649943"/>
              <a:ext cx="5173980" cy="2665095"/>
            </a:xfrm>
            <a:custGeom>
              <a:rect b="b" l="l" r="r" t="t"/>
              <a:pathLst>
                <a:path extrusionOk="0" h="2665095" w="5173980">
                  <a:moveTo>
                    <a:pt x="5077185" y="0"/>
                  </a:moveTo>
                  <a:lnTo>
                    <a:pt x="135566" y="0"/>
                  </a:lnTo>
                  <a:lnTo>
                    <a:pt x="92714" y="6936"/>
                  </a:lnTo>
                  <a:lnTo>
                    <a:pt x="55500" y="26253"/>
                  </a:lnTo>
                  <a:lnTo>
                    <a:pt x="36419" y="45406"/>
                  </a:lnTo>
                </a:path>
                <a:path extrusionOk="0" h="2665095" w="5173980">
                  <a:moveTo>
                    <a:pt x="26154" y="55711"/>
                  </a:moveTo>
                  <a:lnTo>
                    <a:pt x="6910" y="93065"/>
                  </a:lnTo>
                  <a:lnTo>
                    <a:pt x="0" y="136079"/>
                  </a:lnTo>
                  <a:lnTo>
                    <a:pt x="0" y="2622066"/>
                  </a:lnTo>
                  <a:lnTo>
                    <a:pt x="6910" y="2665072"/>
                  </a:lnTo>
                </a:path>
                <a:path extrusionOk="0" h="2665095" w="5173980">
                  <a:moveTo>
                    <a:pt x="5173688" y="42756"/>
                  </a:moveTo>
                  <a:lnTo>
                    <a:pt x="5157247" y="26253"/>
                  </a:lnTo>
                  <a:lnTo>
                    <a:pt x="5120033" y="6936"/>
                  </a:lnTo>
                  <a:lnTo>
                    <a:pt x="5077185" y="0"/>
                  </a:lnTo>
                </a:path>
              </a:pathLst>
            </a:custGeom>
            <a:noFill/>
            <a:ln cap="flat" cmpd="sng" w="92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314" name="Google Shape;314;p32"/>
            <p:cNvPicPr preferRelativeResize="0"/>
            <p:nvPr/>
          </p:nvPicPr>
          <p:blipFill rotWithShape="1">
            <a:blip r:embed="rId5">
              <a:alphaModFix/>
            </a:blip>
            <a:srcRect b="0" l="0" r="0" t="0"/>
            <a:stretch/>
          </p:blipFill>
          <p:spPr>
            <a:xfrm>
              <a:off x="4306601" y="2649940"/>
              <a:ext cx="5212742" cy="2758135"/>
            </a:xfrm>
            <a:prstGeom prst="rect">
              <a:avLst/>
            </a:prstGeom>
            <a:noFill/>
            <a:ln>
              <a:noFill/>
            </a:ln>
          </p:spPr>
        </p:pic>
        <p:sp>
          <p:nvSpPr>
            <p:cNvPr id="315" name="Google Shape;315;p32"/>
            <p:cNvSpPr/>
            <p:nvPr/>
          </p:nvSpPr>
          <p:spPr>
            <a:xfrm>
              <a:off x="4306604" y="2649940"/>
              <a:ext cx="5213350" cy="2682240"/>
            </a:xfrm>
            <a:custGeom>
              <a:rect b="b" l="l" r="r" t="t"/>
              <a:pathLst>
                <a:path extrusionOk="0" h="2682240" w="5213350">
                  <a:moveTo>
                    <a:pt x="75575" y="15833"/>
                  </a:moveTo>
                  <a:lnTo>
                    <a:pt x="55495" y="26258"/>
                  </a:lnTo>
                  <a:lnTo>
                    <a:pt x="26151" y="55718"/>
                  </a:lnTo>
                  <a:lnTo>
                    <a:pt x="6909" y="93072"/>
                  </a:lnTo>
                  <a:lnTo>
                    <a:pt x="0" y="136078"/>
                  </a:lnTo>
                  <a:lnTo>
                    <a:pt x="0" y="2622075"/>
                  </a:lnTo>
                  <a:lnTo>
                    <a:pt x="6909" y="2665079"/>
                  </a:lnTo>
                </a:path>
                <a:path extrusionOk="0" h="2682240" w="5213350">
                  <a:moveTo>
                    <a:pt x="5197021" y="2682185"/>
                  </a:moveTo>
                  <a:lnTo>
                    <a:pt x="5205832" y="2665081"/>
                  </a:lnTo>
                  <a:lnTo>
                    <a:pt x="5212741" y="2622075"/>
                  </a:lnTo>
                  <a:lnTo>
                    <a:pt x="5212741" y="136078"/>
                  </a:lnTo>
                  <a:lnTo>
                    <a:pt x="5205832" y="93072"/>
                  </a:lnTo>
                  <a:lnTo>
                    <a:pt x="5186590" y="55718"/>
                  </a:lnTo>
                  <a:lnTo>
                    <a:pt x="5157246" y="26258"/>
                  </a:lnTo>
                  <a:lnTo>
                    <a:pt x="5120031" y="6937"/>
                  </a:lnTo>
                  <a:lnTo>
                    <a:pt x="5077184" y="0"/>
                  </a:lnTo>
                </a:path>
              </a:pathLst>
            </a:custGeom>
            <a:noFill/>
            <a:ln cap="flat" cmpd="sng" w="92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16" name="Google Shape;316;p32"/>
            <p:cNvSpPr/>
            <p:nvPr/>
          </p:nvSpPr>
          <p:spPr>
            <a:xfrm>
              <a:off x="4306602" y="2649943"/>
              <a:ext cx="5213350" cy="2758440"/>
            </a:xfrm>
            <a:custGeom>
              <a:rect b="b" l="l" r="r" t="t"/>
              <a:pathLst>
                <a:path extrusionOk="0" h="2758440" w="5213350">
                  <a:moveTo>
                    <a:pt x="5077185" y="0"/>
                  </a:moveTo>
                  <a:lnTo>
                    <a:pt x="135566" y="0"/>
                  </a:lnTo>
                  <a:lnTo>
                    <a:pt x="92714" y="6936"/>
                  </a:lnTo>
                  <a:lnTo>
                    <a:pt x="55500" y="26253"/>
                  </a:lnTo>
                  <a:lnTo>
                    <a:pt x="26154" y="55710"/>
                  </a:lnTo>
                  <a:lnTo>
                    <a:pt x="6910" y="93065"/>
                  </a:lnTo>
                  <a:lnTo>
                    <a:pt x="0" y="136079"/>
                  </a:lnTo>
                  <a:lnTo>
                    <a:pt x="0" y="2622066"/>
                  </a:lnTo>
                  <a:lnTo>
                    <a:pt x="6910" y="2665075"/>
                  </a:lnTo>
                  <a:lnTo>
                    <a:pt x="26154" y="2702427"/>
                  </a:lnTo>
                  <a:lnTo>
                    <a:pt x="55500" y="2731882"/>
                  </a:lnTo>
                  <a:lnTo>
                    <a:pt x="92714" y="2751199"/>
                  </a:lnTo>
                  <a:lnTo>
                    <a:pt x="135566" y="2758135"/>
                  </a:lnTo>
                  <a:lnTo>
                    <a:pt x="5077185" y="2758135"/>
                  </a:lnTo>
                  <a:lnTo>
                    <a:pt x="5120033" y="2751199"/>
                  </a:lnTo>
                  <a:lnTo>
                    <a:pt x="5157247" y="2731882"/>
                  </a:lnTo>
                  <a:lnTo>
                    <a:pt x="5186594" y="2702427"/>
                  </a:lnTo>
                  <a:lnTo>
                    <a:pt x="5205840" y="2665075"/>
                  </a:lnTo>
                  <a:lnTo>
                    <a:pt x="5212752" y="2622066"/>
                  </a:lnTo>
                  <a:lnTo>
                    <a:pt x="5212752" y="136079"/>
                  </a:lnTo>
                  <a:lnTo>
                    <a:pt x="5205840" y="93065"/>
                  </a:lnTo>
                  <a:lnTo>
                    <a:pt x="5186594" y="55710"/>
                  </a:lnTo>
                  <a:lnTo>
                    <a:pt x="5157247" y="26253"/>
                  </a:lnTo>
                  <a:lnTo>
                    <a:pt x="5120033" y="6936"/>
                  </a:lnTo>
                  <a:lnTo>
                    <a:pt x="5077185" y="0"/>
                  </a:lnTo>
                  <a:close/>
                </a:path>
              </a:pathLst>
            </a:custGeom>
            <a:noFill/>
            <a:ln cap="flat" cmpd="sng" w="92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grpSp>
        <p:nvGrpSpPr>
          <p:cNvPr id="317" name="Google Shape;317;p32"/>
          <p:cNvGrpSpPr/>
          <p:nvPr/>
        </p:nvGrpSpPr>
        <p:grpSpPr>
          <a:xfrm>
            <a:off x="514201" y="3040938"/>
            <a:ext cx="2225264" cy="1804279"/>
            <a:chOff x="5985244" y="7305339"/>
            <a:chExt cx="3534409" cy="2865754"/>
          </a:xfrm>
        </p:grpSpPr>
        <p:pic>
          <p:nvPicPr>
            <p:cNvPr id="318" name="Google Shape;318;p32"/>
            <p:cNvPicPr preferRelativeResize="0"/>
            <p:nvPr/>
          </p:nvPicPr>
          <p:blipFill rotWithShape="1">
            <a:blip r:embed="rId6">
              <a:alphaModFix/>
            </a:blip>
            <a:srcRect b="0" l="0" r="0" t="0"/>
            <a:stretch/>
          </p:blipFill>
          <p:spPr>
            <a:xfrm>
              <a:off x="5985252" y="7305340"/>
              <a:ext cx="3534101" cy="2845142"/>
            </a:xfrm>
            <a:prstGeom prst="rect">
              <a:avLst/>
            </a:prstGeom>
            <a:noFill/>
            <a:ln>
              <a:noFill/>
            </a:ln>
          </p:spPr>
        </p:pic>
        <p:sp>
          <p:nvSpPr>
            <p:cNvPr id="319" name="Google Shape;319;p32"/>
            <p:cNvSpPr/>
            <p:nvPr/>
          </p:nvSpPr>
          <p:spPr>
            <a:xfrm>
              <a:off x="5985244" y="7305339"/>
              <a:ext cx="3534409" cy="2865754"/>
            </a:xfrm>
            <a:custGeom>
              <a:rect b="b" l="l" r="r" t="t"/>
              <a:pathLst>
                <a:path extrusionOk="0" h="2865754" w="3534409">
                  <a:moveTo>
                    <a:pt x="123504" y="0"/>
                  </a:moveTo>
                  <a:lnTo>
                    <a:pt x="84464" y="7824"/>
                  </a:lnTo>
                  <a:lnTo>
                    <a:pt x="50560" y="29612"/>
                  </a:lnTo>
                  <a:lnTo>
                    <a:pt x="23826" y="62832"/>
                  </a:lnTo>
                  <a:lnTo>
                    <a:pt x="6295" y="104955"/>
                  </a:lnTo>
                  <a:lnTo>
                    <a:pt x="0" y="153450"/>
                  </a:lnTo>
                  <a:lnTo>
                    <a:pt x="0" y="2711938"/>
                  </a:lnTo>
                  <a:lnTo>
                    <a:pt x="6295" y="2760435"/>
                  </a:lnTo>
                  <a:lnTo>
                    <a:pt x="23826" y="2802553"/>
                  </a:lnTo>
                  <a:lnTo>
                    <a:pt x="50560" y="2835766"/>
                  </a:lnTo>
                  <a:lnTo>
                    <a:pt x="84464" y="2857546"/>
                  </a:lnTo>
                  <a:lnTo>
                    <a:pt x="123504" y="2865368"/>
                  </a:lnTo>
                  <a:lnTo>
                    <a:pt x="3410608" y="2865368"/>
                  </a:lnTo>
                  <a:lnTo>
                    <a:pt x="3449640" y="2857546"/>
                  </a:lnTo>
                  <a:lnTo>
                    <a:pt x="3483542" y="2835766"/>
                  </a:lnTo>
                  <a:lnTo>
                    <a:pt x="3510279" y="2802553"/>
                  </a:lnTo>
                  <a:lnTo>
                    <a:pt x="3527814" y="2760435"/>
                  </a:lnTo>
                  <a:lnTo>
                    <a:pt x="3534112" y="2711938"/>
                  </a:lnTo>
                  <a:lnTo>
                    <a:pt x="3534112" y="153450"/>
                  </a:lnTo>
                  <a:lnTo>
                    <a:pt x="3527814" y="104955"/>
                  </a:lnTo>
                  <a:lnTo>
                    <a:pt x="3510279" y="62832"/>
                  </a:lnTo>
                  <a:lnTo>
                    <a:pt x="3483542" y="29612"/>
                  </a:lnTo>
                  <a:lnTo>
                    <a:pt x="3449640" y="7824"/>
                  </a:lnTo>
                  <a:lnTo>
                    <a:pt x="3410608" y="0"/>
                  </a:lnTo>
                  <a:lnTo>
                    <a:pt x="123504" y="0"/>
                  </a:lnTo>
                  <a:close/>
                </a:path>
              </a:pathLst>
            </a:custGeom>
            <a:noFill/>
            <a:ln cap="flat" cmpd="sng" w="12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07">
                <a:solidFill>
                  <a:schemeClr val="dk1"/>
                </a:solidFill>
                <a:latin typeface="Calibri"/>
                <a:ea typeface="Calibri"/>
                <a:cs typeface="Calibri"/>
                <a:sym typeface="Calibri"/>
              </a:endParaRPr>
            </a:p>
          </p:txBody>
        </p:sp>
      </p:grpSp>
      <p:sp>
        <p:nvSpPr>
          <p:cNvPr id="320" name="Google Shape;320;p32"/>
          <p:cNvSpPr txBox="1"/>
          <p:nvPr>
            <p:ph type="title"/>
          </p:nvPr>
        </p:nvSpPr>
        <p:spPr>
          <a:xfrm>
            <a:off x="508002" y="223498"/>
            <a:ext cx="5519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sp>
        <p:nvSpPr>
          <p:cNvPr id="321" name="Google Shape;321;p32"/>
          <p:cNvSpPr txBox="1"/>
          <p:nvPr/>
        </p:nvSpPr>
        <p:spPr>
          <a:xfrm>
            <a:off x="3488075" y="1205150"/>
            <a:ext cx="5304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444746"/>
                </a:solidFill>
                <a:latin typeface="Montserrat"/>
                <a:ea typeface="Montserrat"/>
                <a:cs typeface="Montserrat"/>
                <a:sym typeface="Montserrat"/>
              </a:rPr>
              <a:t>Initially, banks aimed to safeguard clients' money but later engaged in risky  lending practices, issuing certiﬁcates for gold they didn't have. This practice posed  the threat of bank runs if too many clients claimed their money simultaneously.</a:t>
            </a:r>
            <a:endParaRPr sz="1000">
              <a:solidFill>
                <a:srgbClr val="44474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rgbClr val="44474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444746"/>
                </a:solidFill>
                <a:latin typeface="Montserrat"/>
                <a:ea typeface="Montserrat"/>
                <a:cs typeface="Montserrat"/>
                <a:sym typeface="Montserrat"/>
              </a:rPr>
              <a:t>To address the risk, banks collaborated with governments to establish a system  legalizing re-lending.</a:t>
            </a:r>
            <a:endParaRPr sz="1000">
              <a:solidFill>
                <a:srgbClr val="44474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rgbClr val="44474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444746"/>
                </a:solidFill>
                <a:latin typeface="Montserrat"/>
                <a:ea typeface="Montserrat"/>
                <a:cs typeface="Montserrat"/>
                <a:sym typeface="Montserrat"/>
              </a:rPr>
              <a:t>In 1913, they created the Federal Reserve,  a central bank responsible for generating new paper certiﬁcates and bailing out  troubled banks. Globally, governments  recognized the value of gold and silver,  leading to conﬂicts and wars for control.</a:t>
            </a:r>
            <a:endParaRPr sz="1000">
              <a:solidFill>
                <a:srgbClr val="44474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rgbClr val="444746"/>
              </a:solidFill>
              <a:latin typeface="Montserrat"/>
              <a:ea typeface="Montserrat"/>
              <a:cs typeface="Montserrat"/>
              <a:sym typeface="Montserrat"/>
            </a:endParaRPr>
          </a:p>
          <a:p>
            <a:pPr indent="0" lvl="0" marL="0" rtl="0" algn="l">
              <a:spcBef>
                <a:spcPts val="0"/>
              </a:spcBef>
              <a:spcAft>
                <a:spcPts val="0"/>
              </a:spcAft>
              <a:buNone/>
            </a:pPr>
            <a:r>
              <a:rPr lang="en" sz="1000">
                <a:solidFill>
                  <a:srgbClr val="444746"/>
                </a:solidFill>
                <a:latin typeface="Montserrat"/>
                <a:ea typeface="Montserrat"/>
                <a:cs typeface="Montserrat"/>
                <a:sym typeface="Montserrat"/>
              </a:rPr>
              <a:t>In the years leading to World War II,  leaders like Lenin, Stalin, Churchill,  Roosevelt, Mussolini, and Hitler seized  gold for strategic purposes.</a:t>
            </a:r>
            <a:endParaRPr sz="1000">
              <a:solidFill>
                <a:srgbClr val="444746"/>
              </a:solidFill>
              <a:latin typeface="Montserrat"/>
              <a:ea typeface="Montserrat"/>
              <a:cs typeface="Montserrat"/>
              <a:sym typeface="Montserrat"/>
            </a:endParaRPr>
          </a:p>
        </p:txBody>
      </p:sp>
      <p:pic>
        <p:nvPicPr>
          <p:cNvPr id="322" name="Google Shape;322;p32"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pic>
        <p:nvPicPr>
          <p:cNvPr id="323" name="Google Shape;323;p32"/>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324" name="Google Shape;324;p3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33"/>
          <p:cNvGrpSpPr/>
          <p:nvPr/>
        </p:nvGrpSpPr>
        <p:grpSpPr>
          <a:xfrm>
            <a:off x="5797888" y="1873108"/>
            <a:ext cx="3020467" cy="2410890"/>
            <a:chOff x="13897052" y="6128253"/>
            <a:chExt cx="5087530" cy="4060788"/>
          </a:xfrm>
        </p:grpSpPr>
        <p:sp>
          <p:nvSpPr>
            <p:cNvPr id="330" name="Google Shape;330;p33"/>
            <p:cNvSpPr/>
            <p:nvPr/>
          </p:nvSpPr>
          <p:spPr>
            <a:xfrm>
              <a:off x="13908414" y="6139587"/>
              <a:ext cx="5065394" cy="4038600"/>
            </a:xfrm>
            <a:custGeom>
              <a:rect b="b" l="l" r="r" t="t"/>
              <a:pathLst>
                <a:path extrusionOk="0" h="4038600" w="5065394">
                  <a:moveTo>
                    <a:pt x="4963074" y="0"/>
                  </a:moveTo>
                  <a:lnTo>
                    <a:pt x="101735" y="0"/>
                  </a:lnTo>
                  <a:lnTo>
                    <a:pt x="62135" y="9931"/>
                  </a:lnTo>
                  <a:lnTo>
                    <a:pt x="29797" y="37013"/>
                  </a:lnTo>
                  <a:lnTo>
                    <a:pt x="7994" y="77176"/>
                  </a:lnTo>
                  <a:lnTo>
                    <a:pt x="0" y="126352"/>
                  </a:lnTo>
                  <a:lnTo>
                    <a:pt x="0" y="3911765"/>
                  </a:lnTo>
                  <a:lnTo>
                    <a:pt x="7994" y="3960942"/>
                  </a:lnTo>
                  <a:lnTo>
                    <a:pt x="29797" y="4001098"/>
                  </a:lnTo>
                  <a:lnTo>
                    <a:pt x="62135" y="4028170"/>
                  </a:lnTo>
                  <a:lnTo>
                    <a:pt x="101735" y="4038096"/>
                  </a:lnTo>
                  <a:lnTo>
                    <a:pt x="4963074" y="4038096"/>
                  </a:lnTo>
                  <a:lnTo>
                    <a:pt x="5002677" y="4028170"/>
                  </a:lnTo>
                  <a:lnTo>
                    <a:pt x="5035022" y="4001098"/>
                  </a:lnTo>
                  <a:lnTo>
                    <a:pt x="5056831" y="3960942"/>
                  </a:lnTo>
                  <a:lnTo>
                    <a:pt x="5064830" y="3911765"/>
                  </a:lnTo>
                  <a:lnTo>
                    <a:pt x="5064830" y="126352"/>
                  </a:lnTo>
                  <a:lnTo>
                    <a:pt x="5056831" y="77176"/>
                  </a:lnTo>
                  <a:lnTo>
                    <a:pt x="5035022" y="37013"/>
                  </a:lnTo>
                  <a:lnTo>
                    <a:pt x="5002677" y="9931"/>
                  </a:lnTo>
                  <a:lnTo>
                    <a:pt x="4963074" y="0"/>
                  </a:lnTo>
                  <a:close/>
                </a:path>
              </a:pathLst>
            </a:custGeom>
            <a:solidFill>
              <a:srgbClr val="EFF3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sp>
          <p:nvSpPr>
            <p:cNvPr id="331" name="Google Shape;331;p33"/>
            <p:cNvSpPr/>
            <p:nvPr/>
          </p:nvSpPr>
          <p:spPr>
            <a:xfrm>
              <a:off x="13908414" y="9549415"/>
              <a:ext cx="5065394" cy="235584"/>
            </a:xfrm>
            <a:custGeom>
              <a:rect b="b" l="l" r="r" t="t"/>
              <a:pathLst>
                <a:path extrusionOk="0" h="235584" w="5065394">
                  <a:moveTo>
                    <a:pt x="5064830" y="0"/>
                  </a:moveTo>
                  <a:lnTo>
                    <a:pt x="0" y="0"/>
                  </a:lnTo>
                  <a:lnTo>
                    <a:pt x="0" y="133451"/>
                  </a:lnTo>
                  <a:lnTo>
                    <a:pt x="7993" y="173055"/>
                  </a:lnTo>
                  <a:lnTo>
                    <a:pt x="29793" y="205392"/>
                  </a:lnTo>
                  <a:lnTo>
                    <a:pt x="62130" y="227193"/>
                  </a:lnTo>
                  <a:lnTo>
                    <a:pt x="101735" y="235186"/>
                  </a:lnTo>
                  <a:lnTo>
                    <a:pt x="4963063" y="235186"/>
                  </a:lnTo>
                  <a:lnTo>
                    <a:pt x="5002672" y="227193"/>
                  </a:lnTo>
                  <a:lnTo>
                    <a:pt x="5035020" y="205392"/>
                  </a:lnTo>
                  <a:lnTo>
                    <a:pt x="5056831" y="173055"/>
                  </a:lnTo>
                  <a:lnTo>
                    <a:pt x="5064830" y="133451"/>
                  </a:lnTo>
                  <a:lnTo>
                    <a:pt x="5064830" y="0"/>
                  </a:lnTo>
                  <a:close/>
                </a:path>
              </a:pathLst>
            </a:custGeom>
            <a:solidFill>
              <a:srgbClr val="EFF3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32" name="Google Shape;332;p33"/>
            <p:cNvPicPr preferRelativeResize="0"/>
            <p:nvPr/>
          </p:nvPicPr>
          <p:blipFill rotWithShape="1">
            <a:blip r:embed="rId3">
              <a:alphaModFix/>
            </a:blip>
            <a:srcRect b="0" l="0" r="0" t="0"/>
            <a:stretch/>
          </p:blipFill>
          <p:spPr>
            <a:xfrm>
              <a:off x="13908414" y="6532670"/>
              <a:ext cx="5064831" cy="3016743"/>
            </a:xfrm>
            <a:prstGeom prst="rect">
              <a:avLst/>
            </a:prstGeom>
            <a:noFill/>
            <a:ln>
              <a:noFill/>
            </a:ln>
          </p:spPr>
        </p:pic>
        <p:sp>
          <p:nvSpPr>
            <p:cNvPr id="333" name="Google Shape;333;p33"/>
            <p:cNvSpPr/>
            <p:nvPr/>
          </p:nvSpPr>
          <p:spPr>
            <a:xfrm>
              <a:off x="14077427" y="6823636"/>
              <a:ext cx="4719955" cy="2814954"/>
            </a:xfrm>
            <a:custGeom>
              <a:rect b="b" l="l" r="r" t="t"/>
              <a:pathLst>
                <a:path extrusionOk="0" h="2814954" w="4719955">
                  <a:moveTo>
                    <a:pt x="4719406" y="88730"/>
                  </a:moveTo>
                  <a:lnTo>
                    <a:pt x="4719406" y="0"/>
                  </a:lnTo>
                  <a:lnTo>
                    <a:pt x="0" y="0"/>
                  </a:lnTo>
                  <a:lnTo>
                    <a:pt x="0" y="88730"/>
                  </a:lnTo>
                  <a:lnTo>
                    <a:pt x="0" y="2725780"/>
                  </a:lnTo>
                  <a:lnTo>
                    <a:pt x="0" y="2814511"/>
                  </a:lnTo>
                  <a:lnTo>
                    <a:pt x="4719406" y="2814511"/>
                  </a:lnTo>
                  <a:lnTo>
                    <a:pt x="4719406" y="2725780"/>
                  </a:lnTo>
                  <a:lnTo>
                    <a:pt x="4719406" y="88730"/>
                  </a:lnTo>
                </a:path>
              </a:pathLst>
            </a:custGeom>
            <a:noFill/>
            <a:ln cap="flat" cmpd="sng" w="18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34" name="Google Shape;334;p33"/>
            <p:cNvPicPr preferRelativeResize="0"/>
            <p:nvPr/>
          </p:nvPicPr>
          <p:blipFill rotWithShape="1">
            <a:blip r:embed="rId4">
              <a:alphaModFix/>
            </a:blip>
            <a:srcRect b="0" l="0" r="0" t="0"/>
            <a:stretch/>
          </p:blipFill>
          <p:spPr>
            <a:xfrm>
              <a:off x="14228531" y="6698762"/>
              <a:ext cx="1252602" cy="55711"/>
            </a:xfrm>
            <a:prstGeom prst="rect">
              <a:avLst/>
            </a:prstGeom>
            <a:noFill/>
            <a:ln>
              <a:noFill/>
            </a:ln>
          </p:spPr>
        </p:pic>
        <p:pic>
          <p:nvPicPr>
            <p:cNvPr id="335" name="Google Shape;335;p33"/>
            <p:cNvPicPr preferRelativeResize="0"/>
            <p:nvPr/>
          </p:nvPicPr>
          <p:blipFill rotWithShape="1">
            <a:blip r:embed="rId5">
              <a:alphaModFix/>
            </a:blip>
            <a:srcRect b="0" l="0" r="0" t="0"/>
            <a:stretch/>
          </p:blipFill>
          <p:spPr>
            <a:xfrm>
              <a:off x="15521600" y="6698762"/>
              <a:ext cx="1203295" cy="55536"/>
            </a:xfrm>
            <a:prstGeom prst="rect">
              <a:avLst/>
            </a:prstGeom>
            <a:noFill/>
            <a:ln>
              <a:noFill/>
            </a:ln>
          </p:spPr>
        </p:pic>
        <p:sp>
          <p:nvSpPr>
            <p:cNvPr id="336" name="Google Shape;336;p33"/>
            <p:cNvSpPr/>
            <p:nvPr/>
          </p:nvSpPr>
          <p:spPr>
            <a:xfrm>
              <a:off x="16737470" y="6727551"/>
              <a:ext cx="78105" cy="27304"/>
            </a:xfrm>
            <a:custGeom>
              <a:rect b="b" l="l" r="r" t="t"/>
              <a:pathLst>
                <a:path extrusionOk="0" h="27304" w="78105">
                  <a:moveTo>
                    <a:pt x="17132" y="17627"/>
                  </a:moveTo>
                  <a:lnTo>
                    <a:pt x="16421" y="15887"/>
                  </a:lnTo>
                  <a:lnTo>
                    <a:pt x="13512" y="13411"/>
                  </a:lnTo>
                  <a:lnTo>
                    <a:pt x="11442" y="12788"/>
                  </a:lnTo>
                  <a:lnTo>
                    <a:pt x="5880" y="12788"/>
                  </a:lnTo>
                  <a:lnTo>
                    <a:pt x="3721" y="13411"/>
                  </a:lnTo>
                  <a:lnTo>
                    <a:pt x="749" y="15887"/>
                  </a:lnTo>
                  <a:lnTo>
                    <a:pt x="0" y="17627"/>
                  </a:lnTo>
                  <a:lnTo>
                    <a:pt x="0" y="19888"/>
                  </a:lnTo>
                  <a:lnTo>
                    <a:pt x="0" y="22123"/>
                  </a:lnTo>
                  <a:lnTo>
                    <a:pt x="774" y="23876"/>
                  </a:lnTo>
                  <a:lnTo>
                    <a:pt x="3898" y="26314"/>
                  </a:lnTo>
                  <a:lnTo>
                    <a:pt x="6019" y="26924"/>
                  </a:lnTo>
                  <a:lnTo>
                    <a:pt x="11353" y="26924"/>
                  </a:lnTo>
                  <a:lnTo>
                    <a:pt x="13411" y="26314"/>
                  </a:lnTo>
                  <a:lnTo>
                    <a:pt x="16395" y="23825"/>
                  </a:lnTo>
                  <a:lnTo>
                    <a:pt x="17132" y="22098"/>
                  </a:lnTo>
                  <a:lnTo>
                    <a:pt x="17132" y="17627"/>
                  </a:lnTo>
                  <a:close/>
                </a:path>
                <a:path extrusionOk="0" h="27304" w="78105">
                  <a:moveTo>
                    <a:pt x="77546" y="0"/>
                  </a:moveTo>
                  <a:lnTo>
                    <a:pt x="54381" y="0"/>
                  </a:lnTo>
                  <a:lnTo>
                    <a:pt x="54381" y="11506"/>
                  </a:lnTo>
                  <a:lnTo>
                    <a:pt x="77546" y="11506"/>
                  </a:lnTo>
                  <a:lnTo>
                    <a:pt x="7754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37" name="Google Shape;337;p33"/>
            <p:cNvPicPr preferRelativeResize="0"/>
            <p:nvPr/>
          </p:nvPicPr>
          <p:blipFill rotWithShape="1">
            <a:blip r:embed="rId6">
              <a:alphaModFix/>
            </a:blip>
            <a:srcRect b="0" l="0" r="0" t="0"/>
            <a:stretch/>
          </p:blipFill>
          <p:spPr>
            <a:xfrm>
              <a:off x="16842036" y="6698848"/>
              <a:ext cx="290185" cy="71643"/>
            </a:xfrm>
            <a:prstGeom prst="rect">
              <a:avLst/>
            </a:prstGeom>
            <a:noFill/>
            <a:ln>
              <a:noFill/>
            </a:ln>
          </p:spPr>
        </p:pic>
        <p:sp>
          <p:nvSpPr>
            <p:cNvPr id="338" name="Google Shape;338;p33"/>
            <p:cNvSpPr/>
            <p:nvPr/>
          </p:nvSpPr>
          <p:spPr>
            <a:xfrm>
              <a:off x="17166870" y="6699408"/>
              <a:ext cx="461644" cy="55245"/>
            </a:xfrm>
            <a:custGeom>
              <a:rect b="b" l="l" r="r" t="t"/>
              <a:pathLst>
                <a:path extrusionOk="0" h="55245" w="461644">
                  <a:moveTo>
                    <a:pt x="60960" y="54152"/>
                  </a:moveTo>
                  <a:lnTo>
                    <a:pt x="57264" y="44043"/>
                  </a:lnTo>
                  <a:lnTo>
                    <a:pt x="52895" y="32092"/>
                  </a:lnTo>
                  <a:lnTo>
                    <a:pt x="44411" y="8877"/>
                  </a:lnTo>
                  <a:lnTo>
                    <a:pt x="41160" y="0"/>
                  </a:lnTo>
                  <a:lnTo>
                    <a:pt x="36957" y="0"/>
                  </a:lnTo>
                  <a:lnTo>
                    <a:pt x="36957" y="32092"/>
                  </a:lnTo>
                  <a:lnTo>
                    <a:pt x="24193" y="32092"/>
                  </a:lnTo>
                  <a:lnTo>
                    <a:pt x="30467" y="8877"/>
                  </a:lnTo>
                  <a:lnTo>
                    <a:pt x="30734" y="10236"/>
                  </a:lnTo>
                  <a:lnTo>
                    <a:pt x="31305" y="12484"/>
                  </a:lnTo>
                  <a:lnTo>
                    <a:pt x="33743" y="21272"/>
                  </a:lnTo>
                  <a:lnTo>
                    <a:pt x="34480" y="23622"/>
                  </a:lnTo>
                  <a:lnTo>
                    <a:pt x="36957" y="32092"/>
                  </a:lnTo>
                  <a:lnTo>
                    <a:pt x="36957" y="0"/>
                  </a:lnTo>
                  <a:lnTo>
                    <a:pt x="19558" y="0"/>
                  </a:lnTo>
                  <a:lnTo>
                    <a:pt x="0" y="54152"/>
                  </a:lnTo>
                  <a:lnTo>
                    <a:pt x="17792" y="54152"/>
                  </a:lnTo>
                  <a:lnTo>
                    <a:pt x="20840" y="44043"/>
                  </a:lnTo>
                  <a:lnTo>
                    <a:pt x="40309" y="44043"/>
                  </a:lnTo>
                  <a:lnTo>
                    <a:pt x="43256" y="54152"/>
                  </a:lnTo>
                  <a:lnTo>
                    <a:pt x="60960" y="54152"/>
                  </a:lnTo>
                  <a:close/>
                </a:path>
                <a:path extrusionOk="0" h="55245" w="461644">
                  <a:moveTo>
                    <a:pt x="86664" y="45770"/>
                  </a:moveTo>
                  <a:lnTo>
                    <a:pt x="85940" y="44030"/>
                  </a:lnTo>
                  <a:lnTo>
                    <a:pt x="83045" y="41554"/>
                  </a:lnTo>
                  <a:lnTo>
                    <a:pt x="80975" y="40932"/>
                  </a:lnTo>
                  <a:lnTo>
                    <a:pt x="75412" y="40932"/>
                  </a:lnTo>
                  <a:lnTo>
                    <a:pt x="73240" y="41554"/>
                  </a:lnTo>
                  <a:lnTo>
                    <a:pt x="70281" y="44030"/>
                  </a:lnTo>
                  <a:lnTo>
                    <a:pt x="69532" y="45770"/>
                  </a:lnTo>
                  <a:lnTo>
                    <a:pt x="69532" y="48031"/>
                  </a:lnTo>
                  <a:lnTo>
                    <a:pt x="69532" y="50266"/>
                  </a:lnTo>
                  <a:lnTo>
                    <a:pt x="70307" y="52019"/>
                  </a:lnTo>
                  <a:lnTo>
                    <a:pt x="73418" y="54457"/>
                  </a:lnTo>
                  <a:lnTo>
                    <a:pt x="75552" y="55067"/>
                  </a:lnTo>
                  <a:lnTo>
                    <a:pt x="80873" y="55067"/>
                  </a:lnTo>
                  <a:lnTo>
                    <a:pt x="82943" y="54457"/>
                  </a:lnTo>
                  <a:lnTo>
                    <a:pt x="85928" y="51968"/>
                  </a:lnTo>
                  <a:lnTo>
                    <a:pt x="86664" y="50241"/>
                  </a:lnTo>
                  <a:lnTo>
                    <a:pt x="86664" y="45770"/>
                  </a:lnTo>
                  <a:close/>
                </a:path>
                <a:path extrusionOk="0" h="55245" w="461644">
                  <a:moveTo>
                    <a:pt x="164045" y="215"/>
                  </a:moveTo>
                  <a:lnTo>
                    <a:pt x="128638" y="215"/>
                  </a:lnTo>
                  <a:lnTo>
                    <a:pt x="128638" y="54152"/>
                  </a:lnTo>
                  <a:lnTo>
                    <a:pt x="144576" y="54152"/>
                  </a:lnTo>
                  <a:lnTo>
                    <a:pt x="144576" y="33909"/>
                  </a:lnTo>
                  <a:lnTo>
                    <a:pt x="162521" y="33909"/>
                  </a:lnTo>
                  <a:lnTo>
                    <a:pt x="162521" y="22199"/>
                  </a:lnTo>
                  <a:lnTo>
                    <a:pt x="144576" y="22199"/>
                  </a:lnTo>
                  <a:lnTo>
                    <a:pt x="144576" y="11925"/>
                  </a:lnTo>
                  <a:lnTo>
                    <a:pt x="164045" y="11925"/>
                  </a:lnTo>
                  <a:lnTo>
                    <a:pt x="164045" y="215"/>
                  </a:lnTo>
                  <a:close/>
                </a:path>
                <a:path extrusionOk="0" h="55245" w="461644">
                  <a:moveTo>
                    <a:pt x="233387" y="54152"/>
                  </a:moveTo>
                  <a:lnTo>
                    <a:pt x="229692" y="44043"/>
                  </a:lnTo>
                  <a:lnTo>
                    <a:pt x="225323" y="32092"/>
                  </a:lnTo>
                  <a:lnTo>
                    <a:pt x="216839" y="8877"/>
                  </a:lnTo>
                  <a:lnTo>
                    <a:pt x="213588" y="0"/>
                  </a:lnTo>
                  <a:lnTo>
                    <a:pt x="209384" y="0"/>
                  </a:lnTo>
                  <a:lnTo>
                    <a:pt x="209384" y="32092"/>
                  </a:lnTo>
                  <a:lnTo>
                    <a:pt x="196621" y="32092"/>
                  </a:lnTo>
                  <a:lnTo>
                    <a:pt x="202907" y="8877"/>
                  </a:lnTo>
                  <a:lnTo>
                    <a:pt x="203161" y="10236"/>
                  </a:lnTo>
                  <a:lnTo>
                    <a:pt x="203746" y="12484"/>
                  </a:lnTo>
                  <a:lnTo>
                    <a:pt x="206184" y="21272"/>
                  </a:lnTo>
                  <a:lnTo>
                    <a:pt x="206908" y="23622"/>
                  </a:lnTo>
                  <a:lnTo>
                    <a:pt x="209384" y="32092"/>
                  </a:lnTo>
                  <a:lnTo>
                    <a:pt x="209384" y="0"/>
                  </a:lnTo>
                  <a:lnTo>
                    <a:pt x="191985" y="0"/>
                  </a:lnTo>
                  <a:lnTo>
                    <a:pt x="172440" y="54152"/>
                  </a:lnTo>
                  <a:lnTo>
                    <a:pt x="190220" y="54152"/>
                  </a:lnTo>
                  <a:lnTo>
                    <a:pt x="193268" y="44043"/>
                  </a:lnTo>
                  <a:lnTo>
                    <a:pt x="212750" y="44043"/>
                  </a:lnTo>
                  <a:lnTo>
                    <a:pt x="215684" y="54152"/>
                  </a:lnTo>
                  <a:lnTo>
                    <a:pt x="233387" y="54152"/>
                  </a:lnTo>
                  <a:close/>
                </a:path>
                <a:path extrusionOk="0" h="55245" w="461644">
                  <a:moveTo>
                    <a:pt x="296265" y="54152"/>
                  </a:moveTo>
                  <a:lnTo>
                    <a:pt x="281673" y="34518"/>
                  </a:lnTo>
                  <a:lnTo>
                    <a:pt x="278803" y="30670"/>
                  </a:lnTo>
                  <a:lnTo>
                    <a:pt x="285572" y="27241"/>
                  </a:lnTo>
                  <a:lnTo>
                    <a:pt x="288163" y="23571"/>
                  </a:lnTo>
                  <a:lnTo>
                    <a:pt x="288975" y="22402"/>
                  </a:lnTo>
                  <a:lnTo>
                    <a:pt x="288975" y="16154"/>
                  </a:lnTo>
                  <a:lnTo>
                    <a:pt x="272630" y="977"/>
                  </a:lnTo>
                  <a:lnTo>
                    <a:pt x="272630" y="13119"/>
                  </a:lnTo>
                  <a:lnTo>
                    <a:pt x="272630" y="21323"/>
                  </a:lnTo>
                  <a:lnTo>
                    <a:pt x="269798" y="23571"/>
                  </a:lnTo>
                  <a:lnTo>
                    <a:pt x="261099" y="23571"/>
                  </a:lnTo>
                  <a:lnTo>
                    <a:pt x="261099" y="11239"/>
                  </a:lnTo>
                  <a:lnTo>
                    <a:pt x="269836" y="11239"/>
                  </a:lnTo>
                  <a:lnTo>
                    <a:pt x="272630" y="13119"/>
                  </a:lnTo>
                  <a:lnTo>
                    <a:pt x="272630" y="977"/>
                  </a:lnTo>
                  <a:lnTo>
                    <a:pt x="264553" y="215"/>
                  </a:lnTo>
                  <a:lnTo>
                    <a:pt x="244919" y="215"/>
                  </a:lnTo>
                  <a:lnTo>
                    <a:pt x="244919" y="54152"/>
                  </a:lnTo>
                  <a:lnTo>
                    <a:pt x="261099" y="54152"/>
                  </a:lnTo>
                  <a:lnTo>
                    <a:pt x="261099" y="34518"/>
                  </a:lnTo>
                  <a:lnTo>
                    <a:pt x="265214" y="34518"/>
                  </a:lnTo>
                  <a:lnTo>
                    <a:pt x="277914" y="54152"/>
                  </a:lnTo>
                  <a:lnTo>
                    <a:pt x="296265" y="54152"/>
                  </a:lnTo>
                  <a:close/>
                </a:path>
                <a:path extrusionOk="0" h="55245" w="461644">
                  <a:moveTo>
                    <a:pt x="346049" y="42392"/>
                  </a:moveTo>
                  <a:lnTo>
                    <a:pt x="322948" y="42392"/>
                  </a:lnTo>
                  <a:lnTo>
                    <a:pt x="322948" y="215"/>
                  </a:lnTo>
                  <a:lnTo>
                    <a:pt x="306768" y="215"/>
                  </a:lnTo>
                  <a:lnTo>
                    <a:pt x="306768" y="54152"/>
                  </a:lnTo>
                  <a:lnTo>
                    <a:pt x="346049" y="54152"/>
                  </a:lnTo>
                  <a:lnTo>
                    <a:pt x="346049" y="42392"/>
                  </a:lnTo>
                  <a:close/>
                </a:path>
                <a:path extrusionOk="0" h="55245" w="461644">
                  <a:moveTo>
                    <a:pt x="396240" y="215"/>
                  </a:moveTo>
                  <a:lnTo>
                    <a:pt x="360667" y="215"/>
                  </a:lnTo>
                  <a:lnTo>
                    <a:pt x="360667" y="54152"/>
                  </a:lnTo>
                  <a:lnTo>
                    <a:pt x="396240" y="54152"/>
                  </a:lnTo>
                  <a:lnTo>
                    <a:pt x="396240" y="42265"/>
                  </a:lnTo>
                  <a:lnTo>
                    <a:pt x="376847" y="42265"/>
                  </a:lnTo>
                  <a:lnTo>
                    <a:pt x="376847" y="32092"/>
                  </a:lnTo>
                  <a:lnTo>
                    <a:pt x="394804" y="32092"/>
                  </a:lnTo>
                  <a:lnTo>
                    <a:pt x="394804" y="20408"/>
                  </a:lnTo>
                  <a:lnTo>
                    <a:pt x="376847" y="20408"/>
                  </a:lnTo>
                  <a:lnTo>
                    <a:pt x="376847" y="11925"/>
                  </a:lnTo>
                  <a:lnTo>
                    <a:pt x="396240" y="11925"/>
                  </a:lnTo>
                  <a:lnTo>
                    <a:pt x="396240" y="215"/>
                  </a:lnTo>
                  <a:close/>
                </a:path>
                <a:path extrusionOk="0" h="55245" w="461644">
                  <a:moveTo>
                    <a:pt x="461035" y="215"/>
                  </a:moveTo>
                  <a:lnTo>
                    <a:pt x="443484" y="215"/>
                  </a:lnTo>
                  <a:lnTo>
                    <a:pt x="433171" y="20205"/>
                  </a:lnTo>
                  <a:lnTo>
                    <a:pt x="422922" y="215"/>
                  </a:lnTo>
                  <a:lnTo>
                    <a:pt x="405282" y="215"/>
                  </a:lnTo>
                  <a:lnTo>
                    <a:pt x="425005" y="33528"/>
                  </a:lnTo>
                  <a:lnTo>
                    <a:pt x="425005" y="54152"/>
                  </a:lnTo>
                  <a:lnTo>
                    <a:pt x="441312" y="54152"/>
                  </a:lnTo>
                  <a:lnTo>
                    <a:pt x="441312" y="33096"/>
                  </a:lnTo>
                  <a:lnTo>
                    <a:pt x="461035" y="21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39" name="Google Shape;339;p33"/>
            <p:cNvPicPr preferRelativeResize="0"/>
            <p:nvPr/>
          </p:nvPicPr>
          <p:blipFill rotWithShape="1">
            <a:blip r:embed="rId7">
              <a:alphaModFix/>
            </a:blip>
            <a:srcRect b="0" l="0" r="0" t="0"/>
            <a:stretch/>
          </p:blipFill>
          <p:spPr>
            <a:xfrm>
              <a:off x="17635285" y="6698848"/>
              <a:ext cx="967225" cy="65218"/>
            </a:xfrm>
            <a:prstGeom prst="rect">
              <a:avLst/>
            </a:prstGeom>
            <a:noFill/>
            <a:ln>
              <a:noFill/>
            </a:ln>
          </p:spPr>
        </p:pic>
        <p:sp>
          <p:nvSpPr>
            <p:cNvPr id="340" name="Google Shape;340;p33"/>
            <p:cNvSpPr/>
            <p:nvPr/>
          </p:nvSpPr>
          <p:spPr>
            <a:xfrm>
              <a:off x="18618448" y="6696162"/>
              <a:ext cx="16509" cy="57784"/>
            </a:xfrm>
            <a:custGeom>
              <a:rect b="b" l="l" r="r" t="t"/>
              <a:pathLst>
                <a:path extrusionOk="0" h="57784" w="16509">
                  <a:moveTo>
                    <a:pt x="16020" y="0"/>
                  </a:moveTo>
                  <a:lnTo>
                    <a:pt x="0" y="0"/>
                  </a:lnTo>
                  <a:lnTo>
                    <a:pt x="0" y="57401"/>
                  </a:lnTo>
                  <a:lnTo>
                    <a:pt x="16020" y="57401"/>
                  </a:lnTo>
                  <a:lnTo>
                    <a:pt x="1602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41" name="Google Shape;341;p33"/>
            <p:cNvPicPr preferRelativeResize="0"/>
            <p:nvPr/>
          </p:nvPicPr>
          <p:blipFill rotWithShape="1">
            <a:blip r:embed="rId8">
              <a:alphaModFix/>
            </a:blip>
            <a:srcRect b="0" l="0" r="0" t="0"/>
            <a:stretch/>
          </p:blipFill>
          <p:spPr>
            <a:xfrm>
              <a:off x="14517006" y="6940358"/>
              <a:ext cx="149178" cy="159052"/>
            </a:xfrm>
            <a:prstGeom prst="rect">
              <a:avLst/>
            </a:prstGeom>
            <a:noFill/>
            <a:ln>
              <a:noFill/>
            </a:ln>
          </p:spPr>
        </p:pic>
        <p:pic>
          <p:nvPicPr>
            <p:cNvPr id="342" name="Google Shape;342;p33"/>
            <p:cNvPicPr preferRelativeResize="0"/>
            <p:nvPr/>
          </p:nvPicPr>
          <p:blipFill rotWithShape="1">
            <a:blip r:embed="rId9">
              <a:alphaModFix/>
            </a:blip>
            <a:srcRect b="0" l="0" r="0" t="0"/>
            <a:stretch/>
          </p:blipFill>
          <p:spPr>
            <a:xfrm>
              <a:off x="14717438" y="6940361"/>
              <a:ext cx="165994" cy="156906"/>
            </a:xfrm>
            <a:prstGeom prst="rect">
              <a:avLst/>
            </a:prstGeom>
            <a:noFill/>
            <a:ln>
              <a:noFill/>
            </a:ln>
          </p:spPr>
        </p:pic>
        <p:pic>
          <p:nvPicPr>
            <p:cNvPr id="343" name="Google Shape;343;p33"/>
            <p:cNvPicPr preferRelativeResize="0"/>
            <p:nvPr/>
          </p:nvPicPr>
          <p:blipFill rotWithShape="1">
            <a:blip r:embed="rId10">
              <a:alphaModFix/>
            </a:blip>
            <a:srcRect b="0" l="0" r="0" t="0"/>
            <a:stretch/>
          </p:blipFill>
          <p:spPr>
            <a:xfrm>
              <a:off x="14935759" y="6940358"/>
              <a:ext cx="147985" cy="156906"/>
            </a:xfrm>
            <a:prstGeom prst="rect">
              <a:avLst/>
            </a:prstGeom>
            <a:noFill/>
            <a:ln>
              <a:noFill/>
            </a:ln>
          </p:spPr>
        </p:pic>
        <p:sp>
          <p:nvSpPr>
            <p:cNvPr id="344" name="Google Shape;344;p33"/>
            <p:cNvSpPr/>
            <p:nvPr/>
          </p:nvSpPr>
          <p:spPr>
            <a:xfrm>
              <a:off x="15129650" y="6939793"/>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45" name="Google Shape;345;p33"/>
            <p:cNvPicPr preferRelativeResize="0"/>
            <p:nvPr/>
          </p:nvPicPr>
          <p:blipFill rotWithShape="1">
            <a:blip r:embed="rId11">
              <a:alphaModFix/>
            </a:blip>
            <a:srcRect b="0" l="0" r="0" t="0"/>
            <a:stretch/>
          </p:blipFill>
          <p:spPr>
            <a:xfrm>
              <a:off x="15278341" y="6940353"/>
              <a:ext cx="149409" cy="156916"/>
            </a:xfrm>
            <a:prstGeom prst="rect">
              <a:avLst/>
            </a:prstGeom>
            <a:noFill/>
            <a:ln>
              <a:noFill/>
            </a:ln>
          </p:spPr>
        </p:pic>
        <p:sp>
          <p:nvSpPr>
            <p:cNvPr id="346" name="Google Shape;346;p33"/>
            <p:cNvSpPr/>
            <p:nvPr/>
          </p:nvSpPr>
          <p:spPr>
            <a:xfrm>
              <a:off x="15536342" y="6939793"/>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091" y="123190"/>
                  </a:lnTo>
                  <a:lnTo>
                    <a:pt x="47091" y="92710"/>
                  </a:lnTo>
                  <a:lnTo>
                    <a:pt x="99326" y="92710"/>
                  </a:lnTo>
                  <a:lnTo>
                    <a:pt x="99326" y="59690"/>
                  </a:lnTo>
                  <a:lnTo>
                    <a:pt x="47091" y="59690"/>
                  </a:lnTo>
                  <a:lnTo>
                    <a:pt x="47091"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47" name="Google Shape;347;p33"/>
            <p:cNvPicPr preferRelativeResize="0"/>
            <p:nvPr/>
          </p:nvPicPr>
          <p:blipFill rotWithShape="1">
            <a:blip r:embed="rId12">
              <a:alphaModFix/>
            </a:blip>
            <a:srcRect b="0" l="0" r="0" t="0"/>
            <a:stretch/>
          </p:blipFill>
          <p:spPr>
            <a:xfrm>
              <a:off x="15666686" y="6940361"/>
              <a:ext cx="175408" cy="156906"/>
            </a:xfrm>
            <a:prstGeom prst="rect">
              <a:avLst/>
            </a:prstGeom>
            <a:noFill/>
            <a:ln>
              <a:noFill/>
            </a:ln>
          </p:spPr>
        </p:pic>
        <p:sp>
          <p:nvSpPr>
            <p:cNvPr id="348" name="Google Shape;348;p33"/>
            <p:cNvSpPr/>
            <p:nvPr/>
          </p:nvSpPr>
          <p:spPr>
            <a:xfrm>
              <a:off x="15876054" y="6939793"/>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49" name="Google Shape;349;p33"/>
            <p:cNvPicPr preferRelativeResize="0"/>
            <p:nvPr/>
          </p:nvPicPr>
          <p:blipFill rotWithShape="1">
            <a:blip r:embed="rId13">
              <a:alphaModFix/>
            </a:blip>
            <a:srcRect b="0" l="0" r="0" t="0"/>
            <a:stretch/>
          </p:blipFill>
          <p:spPr>
            <a:xfrm>
              <a:off x="16018298" y="6938110"/>
              <a:ext cx="138561" cy="161303"/>
            </a:xfrm>
            <a:prstGeom prst="rect">
              <a:avLst/>
            </a:prstGeom>
            <a:noFill/>
            <a:ln>
              <a:noFill/>
            </a:ln>
          </p:spPr>
        </p:pic>
        <p:pic>
          <p:nvPicPr>
            <p:cNvPr id="350" name="Google Shape;350;p33"/>
            <p:cNvPicPr preferRelativeResize="0"/>
            <p:nvPr/>
          </p:nvPicPr>
          <p:blipFill rotWithShape="1">
            <a:blip r:embed="rId14">
              <a:alphaModFix/>
            </a:blip>
            <a:srcRect b="0" l="0" r="0" t="0"/>
            <a:stretch/>
          </p:blipFill>
          <p:spPr>
            <a:xfrm>
              <a:off x="16196911" y="6940358"/>
              <a:ext cx="149178" cy="159052"/>
            </a:xfrm>
            <a:prstGeom prst="rect">
              <a:avLst/>
            </a:prstGeom>
            <a:noFill/>
            <a:ln>
              <a:noFill/>
            </a:ln>
          </p:spPr>
        </p:pic>
        <p:sp>
          <p:nvSpPr>
            <p:cNvPr id="351" name="Google Shape;351;p33"/>
            <p:cNvSpPr/>
            <p:nvPr/>
          </p:nvSpPr>
          <p:spPr>
            <a:xfrm>
              <a:off x="16384601" y="6939793"/>
              <a:ext cx="219075" cy="157479"/>
            </a:xfrm>
            <a:custGeom>
              <a:rect b="b" l="l" r="r" t="t"/>
              <a:pathLst>
                <a:path extrusionOk="0" h="157479" w="219075">
                  <a:moveTo>
                    <a:pt x="132118" y="0"/>
                  </a:moveTo>
                  <a:lnTo>
                    <a:pt x="0" y="0"/>
                  </a:lnTo>
                  <a:lnTo>
                    <a:pt x="0" y="35560"/>
                  </a:lnTo>
                  <a:lnTo>
                    <a:pt x="42570" y="35560"/>
                  </a:lnTo>
                  <a:lnTo>
                    <a:pt x="42570" y="157480"/>
                  </a:lnTo>
                  <a:lnTo>
                    <a:pt x="89674" y="157480"/>
                  </a:lnTo>
                  <a:lnTo>
                    <a:pt x="89674" y="35560"/>
                  </a:lnTo>
                  <a:lnTo>
                    <a:pt x="132118" y="35560"/>
                  </a:lnTo>
                  <a:lnTo>
                    <a:pt x="132118" y="0"/>
                  </a:lnTo>
                  <a:close/>
                </a:path>
                <a:path extrusionOk="0" h="157479" w="219075">
                  <a:moveTo>
                    <a:pt x="219036" y="571"/>
                  </a:moveTo>
                  <a:lnTo>
                    <a:pt x="171691" y="571"/>
                  </a:lnTo>
                  <a:lnTo>
                    <a:pt x="171691" y="157467"/>
                  </a:lnTo>
                  <a:lnTo>
                    <a:pt x="219036" y="157467"/>
                  </a:lnTo>
                  <a:lnTo>
                    <a:pt x="219036" y="5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52" name="Google Shape;352;p33"/>
            <p:cNvPicPr preferRelativeResize="0"/>
            <p:nvPr/>
          </p:nvPicPr>
          <p:blipFill rotWithShape="1">
            <a:blip r:embed="rId15">
              <a:alphaModFix/>
            </a:blip>
            <a:srcRect b="0" l="0" r="0" t="0"/>
            <a:stretch/>
          </p:blipFill>
          <p:spPr>
            <a:xfrm>
              <a:off x="16636894" y="6940358"/>
              <a:ext cx="169450" cy="156906"/>
            </a:xfrm>
            <a:prstGeom prst="rect">
              <a:avLst/>
            </a:prstGeom>
            <a:noFill/>
            <a:ln>
              <a:noFill/>
            </a:ln>
          </p:spPr>
        </p:pic>
        <p:sp>
          <p:nvSpPr>
            <p:cNvPr id="353" name="Google Shape;353;p33"/>
            <p:cNvSpPr/>
            <p:nvPr/>
          </p:nvSpPr>
          <p:spPr>
            <a:xfrm>
              <a:off x="16839819" y="6939793"/>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54" name="Google Shape;354;p33"/>
            <p:cNvPicPr preferRelativeResize="0"/>
            <p:nvPr/>
          </p:nvPicPr>
          <p:blipFill rotWithShape="1">
            <a:blip r:embed="rId16">
              <a:alphaModFix/>
            </a:blip>
            <a:srcRect b="0" l="0" r="0" t="0"/>
            <a:stretch/>
          </p:blipFill>
          <p:spPr>
            <a:xfrm>
              <a:off x="17060173" y="6937894"/>
              <a:ext cx="169575" cy="161523"/>
            </a:xfrm>
            <a:prstGeom prst="rect">
              <a:avLst/>
            </a:prstGeom>
            <a:noFill/>
            <a:ln>
              <a:noFill/>
            </a:ln>
          </p:spPr>
        </p:pic>
        <p:pic>
          <p:nvPicPr>
            <p:cNvPr id="355" name="Google Shape;355;p33"/>
            <p:cNvPicPr preferRelativeResize="0"/>
            <p:nvPr/>
          </p:nvPicPr>
          <p:blipFill rotWithShape="1">
            <a:blip r:embed="rId17">
              <a:alphaModFix/>
            </a:blip>
            <a:srcRect b="0" l="0" r="0" t="0"/>
            <a:stretch/>
          </p:blipFill>
          <p:spPr>
            <a:xfrm>
              <a:off x="17275879" y="6940353"/>
              <a:ext cx="149409" cy="156916"/>
            </a:xfrm>
            <a:prstGeom prst="rect">
              <a:avLst/>
            </a:prstGeom>
            <a:noFill/>
            <a:ln>
              <a:noFill/>
            </a:ln>
          </p:spPr>
        </p:pic>
        <p:pic>
          <p:nvPicPr>
            <p:cNvPr id="356" name="Google Shape;356;p33"/>
            <p:cNvPicPr preferRelativeResize="0"/>
            <p:nvPr/>
          </p:nvPicPr>
          <p:blipFill rotWithShape="1">
            <a:blip r:embed="rId10">
              <a:alphaModFix/>
            </a:blip>
            <a:srcRect b="0" l="0" r="0" t="0"/>
            <a:stretch/>
          </p:blipFill>
          <p:spPr>
            <a:xfrm>
              <a:off x="17455794" y="6940358"/>
              <a:ext cx="147985" cy="156906"/>
            </a:xfrm>
            <a:prstGeom prst="rect">
              <a:avLst/>
            </a:prstGeom>
            <a:noFill/>
            <a:ln>
              <a:noFill/>
            </a:ln>
          </p:spPr>
        </p:pic>
        <p:sp>
          <p:nvSpPr>
            <p:cNvPr id="357" name="Google Shape;357;p33"/>
            <p:cNvSpPr/>
            <p:nvPr/>
          </p:nvSpPr>
          <p:spPr>
            <a:xfrm>
              <a:off x="17649686" y="6939793"/>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58" name="Google Shape;358;p33"/>
            <p:cNvPicPr preferRelativeResize="0"/>
            <p:nvPr/>
          </p:nvPicPr>
          <p:blipFill rotWithShape="1">
            <a:blip r:embed="rId18">
              <a:alphaModFix/>
            </a:blip>
            <a:srcRect b="0" l="0" r="0" t="0"/>
            <a:stretch/>
          </p:blipFill>
          <p:spPr>
            <a:xfrm>
              <a:off x="17798376" y="6940353"/>
              <a:ext cx="149409" cy="156916"/>
            </a:xfrm>
            <a:prstGeom prst="rect">
              <a:avLst/>
            </a:prstGeom>
            <a:noFill/>
            <a:ln>
              <a:noFill/>
            </a:ln>
          </p:spPr>
        </p:pic>
        <p:pic>
          <p:nvPicPr>
            <p:cNvPr id="359" name="Google Shape;359;p33"/>
            <p:cNvPicPr preferRelativeResize="0"/>
            <p:nvPr/>
          </p:nvPicPr>
          <p:blipFill rotWithShape="1">
            <a:blip r:embed="rId19">
              <a:alphaModFix/>
            </a:blip>
            <a:srcRect b="0" l="0" r="0" t="0"/>
            <a:stretch/>
          </p:blipFill>
          <p:spPr>
            <a:xfrm>
              <a:off x="18049938" y="6937894"/>
              <a:ext cx="169575" cy="161523"/>
            </a:xfrm>
            <a:prstGeom prst="rect">
              <a:avLst/>
            </a:prstGeom>
            <a:noFill/>
            <a:ln>
              <a:noFill/>
            </a:ln>
          </p:spPr>
        </p:pic>
        <p:sp>
          <p:nvSpPr>
            <p:cNvPr id="360" name="Google Shape;360;p33"/>
            <p:cNvSpPr/>
            <p:nvPr/>
          </p:nvSpPr>
          <p:spPr>
            <a:xfrm>
              <a:off x="15422461" y="6939793"/>
              <a:ext cx="2946400" cy="434340"/>
            </a:xfrm>
            <a:custGeom>
              <a:rect b="b" l="l" r="r" t="t"/>
              <a:pathLst>
                <a:path extrusionOk="0" h="434340" w="2946400">
                  <a:moveTo>
                    <a:pt x="132118" y="276733"/>
                  </a:moveTo>
                  <a:lnTo>
                    <a:pt x="0" y="276733"/>
                  </a:lnTo>
                  <a:lnTo>
                    <a:pt x="0" y="312293"/>
                  </a:lnTo>
                  <a:lnTo>
                    <a:pt x="42570" y="312293"/>
                  </a:lnTo>
                  <a:lnTo>
                    <a:pt x="42570" y="434213"/>
                  </a:lnTo>
                  <a:lnTo>
                    <a:pt x="89674" y="434213"/>
                  </a:lnTo>
                  <a:lnTo>
                    <a:pt x="89674" y="312293"/>
                  </a:lnTo>
                  <a:lnTo>
                    <a:pt x="132118" y="312293"/>
                  </a:lnTo>
                  <a:lnTo>
                    <a:pt x="132118" y="276733"/>
                  </a:lnTo>
                  <a:close/>
                </a:path>
                <a:path extrusionOk="0" h="434340" w="2946400">
                  <a:moveTo>
                    <a:pt x="321132" y="276733"/>
                  </a:moveTo>
                  <a:lnTo>
                    <a:pt x="273786" y="276733"/>
                  </a:lnTo>
                  <a:lnTo>
                    <a:pt x="273786" y="335153"/>
                  </a:lnTo>
                  <a:lnTo>
                    <a:pt x="219049" y="335153"/>
                  </a:lnTo>
                  <a:lnTo>
                    <a:pt x="219049" y="276733"/>
                  </a:lnTo>
                  <a:lnTo>
                    <a:pt x="171716" y="276733"/>
                  </a:lnTo>
                  <a:lnTo>
                    <a:pt x="171716" y="335153"/>
                  </a:lnTo>
                  <a:lnTo>
                    <a:pt x="171716" y="370713"/>
                  </a:lnTo>
                  <a:lnTo>
                    <a:pt x="171716" y="434213"/>
                  </a:lnTo>
                  <a:lnTo>
                    <a:pt x="219049" y="434213"/>
                  </a:lnTo>
                  <a:lnTo>
                    <a:pt x="219049" y="370713"/>
                  </a:lnTo>
                  <a:lnTo>
                    <a:pt x="273786" y="370713"/>
                  </a:lnTo>
                  <a:lnTo>
                    <a:pt x="273786" y="434213"/>
                  </a:lnTo>
                  <a:lnTo>
                    <a:pt x="321132" y="434213"/>
                  </a:lnTo>
                  <a:lnTo>
                    <a:pt x="321132" y="370713"/>
                  </a:lnTo>
                  <a:lnTo>
                    <a:pt x="321132" y="335153"/>
                  </a:lnTo>
                  <a:lnTo>
                    <a:pt x="321132" y="276733"/>
                  </a:lnTo>
                  <a:close/>
                </a:path>
                <a:path extrusionOk="0" h="434340" w="2946400">
                  <a:moveTo>
                    <a:pt x="476719" y="276733"/>
                  </a:moveTo>
                  <a:lnTo>
                    <a:pt x="373227" y="276733"/>
                  </a:lnTo>
                  <a:lnTo>
                    <a:pt x="373227" y="311023"/>
                  </a:lnTo>
                  <a:lnTo>
                    <a:pt x="373227" y="336423"/>
                  </a:lnTo>
                  <a:lnTo>
                    <a:pt x="373227" y="369443"/>
                  </a:lnTo>
                  <a:lnTo>
                    <a:pt x="373227" y="399923"/>
                  </a:lnTo>
                  <a:lnTo>
                    <a:pt x="373227" y="434213"/>
                  </a:lnTo>
                  <a:lnTo>
                    <a:pt x="476719" y="434213"/>
                  </a:lnTo>
                  <a:lnTo>
                    <a:pt x="476719" y="399923"/>
                  </a:lnTo>
                  <a:lnTo>
                    <a:pt x="420319" y="399923"/>
                  </a:lnTo>
                  <a:lnTo>
                    <a:pt x="420319" y="369443"/>
                  </a:lnTo>
                  <a:lnTo>
                    <a:pt x="472554" y="369443"/>
                  </a:lnTo>
                  <a:lnTo>
                    <a:pt x="472554" y="336423"/>
                  </a:lnTo>
                  <a:lnTo>
                    <a:pt x="420319" y="336423"/>
                  </a:lnTo>
                  <a:lnTo>
                    <a:pt x="420319" y="311023"/>
                  </a:lnTo>
                  <a:lnTo>
                    <a:pt x="476719" y="311023"/>
                  </a:lnTo>
                  <a:lnTo>
                    <a:pt x="476719" y="276733"/>
                  </a:lnTo>
                  <a:close/>
                </a:path>
                <a:path extrusionOk="0" h="434340" w="2946400">
                  <a:moveTo>
                    <a:pt x="2946222" y="0"/>
                  </a:moveTo>
                  <a:lnTo>
                    <a:pt x="2843187" y="0"/>
                  </a:lnTo>
                  <a:lnTo>
                    <a:pt x="2843187" y="34290"/>
                  </a:lnTo>
                  <a:lnTo>
                    <a:pt x="2843187" y="64770"/>
                  </a:lnTo>
                  <a:lnTo>
                    <a:pt x="2843187" y="99060"/>
                  </a:lnTo>
                  <a:lnTo>
                    <a:pt x="2843187" y="157480"/>
                  </a:lnTo>
                  <a:lnTo>
                    <a:pt x="2889580" y="157480"/>
                  </a:lnTo>
                  <a:lnTo>
                    <a:pt x="2889580" y="99060"/>
                  </a:lnTo>
                  <a:lnTo>
                    <a:pt x="2941802" y="99060"/>
                  </a:lnTo>
                  <a:lnTo>
                    <a:pt x="2941802" y="64770"/>
                  </a:lnTo>
                  <a:lnTo>
                    <a:pt x="2889580" y="64770"/>
                  </a:lnTo>
                  <a:lnTo>
                    <a:pt x="2889580" y="34290"/>
                  </a:lnTo>
                  <a:lnTo>
                    <a:pt x="2946222" y="34290"/>
                  </a:lnTo>
                  <a:lnTo>
                    <a:pt x="294622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61" name="Google Shape;361;p33"/>
            <p:cNvPicPr preferRelativeResize="0"/>
            <p:nvPr/>
          </p:nvPicPr>
          <p:blipFill rotWithShape="1">
            <a:blip r:embed="rId20">
              <a:alphaModFix/>
            </a:blip>
            <a:srcRect b="0" l="0" r="0" t="0"/>
            <a:stretch/>
          </p:blipFill>
          <p:spPr>
            <a:xfrm>
              <a:off x="16022459" y="7217094"/>
              <a:ext cx="126519" cy="156906"/>
            </a:xfrm>
            <a:prstGeom prst="rect">
              <a:avLst/>
            </a:prstGeom>
            <a:noFill/>
            <a:ln>
              <a:noFill/>
            </a:ln>
          </p:spPr>
        </p:pic>
        <p:pic>
          <p:nvPicPr>
            <p:cNvPr id="362" name="Google Shape;362;p33"/>
            <p:cNvPicPr preferRelativeResize="0"/>
            <p:nvPr/>
          </p:nvPicPr>
          <p:blipFill rotWithShape="1">
            <a:blip r:embed="rId21">
              <a:alphaModFix/>
            </a:blip>
            <a:srcRect b="0" l="0" r="0" t="0"/>
            <a:stretch/>
          </p:blipFill>
          <p:spPr>
            <a:xfrm>
              <a:off x="16191410" y="7217085"/>
              <a:ext cx="149409" cy="156916"/>
            </a:xfrm>
            <a:prstGeom prst="rect">
              <a:avLst/>
            </a:prstGeom>
            <a:noFill/>
            <a:ln>
              <a:noFill/>
            </a:ln>
          </p:spPr>
        </p:pic>
        <p:sp>
          <p:nvSpPr>
            <p:cNvPr id="363" name="Google Shape;363;p33"/>
            <p:cNvSpPr/>
            <p:nvPr/>
          </p:nvSpPr>
          <p:spPr>
            <a:xfrm>
              <a:off x="16371342" y="7216526"/>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64" name="Google Shape;364;p33"/>
            <p:cNvPicPr preferRelativeResize="0"/>
            <p:nvPr/>
          </p:nvPicPr>
          <p:blipFill rotWithShape="1">
            <a:blip r:embed="rId22">
              <a:alphaModFix/>
            </a:blip>
            <a:srcRect b="0" l="0" r="0" t="0"/>
            <a:stretch/>
          </p:blipFill>
          <p:spPr>
            <a:xfrm>
              <a:off x="16511919" y="7214845"/>
              <a:ext cx="122111" cy="161303"/>
            </a:xfrm>
            <a:prstGeom prst="rect">
              <a:avLst/>
            </a:prstGeom>
            <a:noFill/>
            <a:ln>
              <a:noFill/>
            </a:ln>
          </p:spPr>
        </p:pic>
        <p:sp>
          <p:nvSpPr>
            <p:cNvPr id="365" name="Google Shape;365;p33"/>
            <p:cNvSpPr/>
            <p:nvPr/>
          </p:nvSpPr>
          <p:spPr>
            <a:xfrm>
              <a:off x="16675387" y="7217089"/>
              <a:ext cx="47625" cy="157479"/>
            </a:xfrm>
            <a:custGeom>
              <a:rect b="b" l="l" r="r" t="t"/>
              <a:pathLst>
                <a:path extrusionOk="0" h="157479" w="47625">
                  <a:moveTo>
                    <a:pt x="47338" y="0"/>
                  </a:moveTo>
                  <a:lnTo>
                    <a:pt x="0" y="0"/>
                  </a:lnTo>
                  <a:lnTo>
                    <a:pt x="0" y="156906"/>
                  </a:lnTo>
                  <a:lnTo>
                    <a:pt x="47338" y="156906"/>
                  </a:lnTo>
                  <a:lnTo>
                    <a:pt x="4733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66" name="Google Shape;366;p33"/>
            <p:cNvPicPr preferRelativeResize="0"/>
            <p:nvPr/>
          </p:nvPicPr>
          <p:blipFill rotWithShape="1">
            <a:blip r:embed="rId23">
              <a:alphaModFix/>
            </a:blip>
            <a:srcRect b="0" l="0" r="0" t="0"/>
            <a:stretch/>
          </p:blipFill>
          <p:spPr>
            <a:xfrm>
              <a:off x="16774817" y="7217089"/>
              <a:ext cx="147985" cy="156906"/>
            </a:xfrm>
            <a:prstGeom prst="rect">
              <a:avLst/>
            </a:prstGeom>
            <a:noFill/>
            <a:ln>
              <a:noFill/>
            </a:ln>
          </p:spPr>
        </p:pic>
        <p:sp>
          <p:nvSpPr>
            <p:cNvPr id="367" name="Google Shape;367;p33"/>
            <p:cNvSpPr/>
            <p:nvPr/>
          </p:nvSpPr>
          <p:spPr>
            <a:xfrm>
              <a:off x="16968686" y="7216526"/>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68" name="Google Shape;368;p33"/>
            <p:cNvPicPr preferRelativeResize="0"/>
            <p:nvPr/>
          </p:nvPicPr>
          <p:blipFill rotWithShape="1">
            <a:blip r:embed="rId9">
              <a:alphaModFix/>
            </a:blip>
            <a:srcRect b="0" l="0" r="0" t="0"/>
            <a:stretch/>
          </p:blipFill>
          <p:spPr>
            <a:xfrm>
              <a:off x="17117372" y="7217092"/>
              <a:ext cx="165994" cy="156906"/>
            </a:xfrm>
            <a:prstGeom prst="rect">
              <a:avLst/>
            </a:prstGeom>
            <a:noFill/>
            <a:ln>
              <a:noFill/>
            </a:ln>
          </p:spPr>
        </p:pic>
        <p:sp>
          <p:nvSpPr>
            <p:cNvPr id="369" name="Google Shape;369;p33"/>
            <p:cNvSpPr/>
            <p:nvPr/>
          </p:nvSpPr>
          <p:spPr>
            <a:xfrm>
              <a:off x="17322953" y="7216526"/>
              <a:ext cx="132715" cy="157479"/>
            </a:xfrm>
            <a:custGeom>
              <a:rect b="b" l="l" r="r" t="t"/>
              <a:pathLst>
                <a:path extrusionOk="0" h="157479" w="132715">
                  <a:moveTo>
                    <a:pt x="132118" y="0"/>
                  </a:moveTo>
                  <a:lnTo>
                    <a:pt x="0" y="0"/>
                  </a:lnTo>
                  <a:lnTo>
                    <a:pt x="0" y="35560"/>
                  </a:lnTo>
                  <a:lnTo>
                    <a:pt x="42570" y="35560"/>
                  </a:lnTo>
                  <a:lnTo>
                    <a:pt x="42570" y="157480"/>
                  </a:lnTo>
                  <a:lnTo>
                    <a:pt x="89674" y="157480"/>
                  </a:lnTo>
                  <a:lnTo>
                    <a:pt x="89674" y="35560"/>
                  </a:lnTo>
                  <a:lnTo>
                    <a:pt x="132118" y="35560"/>
                  </a:lnTo>
                  <a:lnTo>
                    <a:pt x="13211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70" name="Google Shape;370;p33"/>
            <p:cNvPicPr preferRelativeResize="0"/>
            <p:nvPr/>
          </p:nvPicPr>
          <p:blipFill rotWithShape="1">
            <a:blip r:embed="rId24">
              <a:alphaModFix/>
            </a:blip>
            <a:srcRect b="0" l="0" r="0" t="0"/>
            <a:stretch/>
          </p:blipFill>
          <p:spPr>
            <a:xfrm>
              <a:off x="15960404" y="7488756"/>
              <a:ext cx="319598" cy="64749"/>
            </a:xfrm>
            <a:prstGeom prst="rect">
              <a:avLst/>
            </a:prstGeom>
            <a:noFill/>
            <a:ln>
              <a:noFill/>
            </a:ln>
          </p:spPr>
        </p:pic>
        <p:pic>
          <p:nvPicPr>
            <p:cNvPr id="371" name="Google Shape;371;p33"/>
            <p:cNvPicPr preferRelativeResize="0"/>
            <p:nvPr/>
          </p:nvPicPr>
          <p:blipFill rotWithShape="1">
            <a:blip r:embed="rId25">
              <a:alphaModFix/>
            </a:blip>
            <a:srcRect b="0" l="0" r="0" t="0"/>
            <a:stretch/>
          </p:blipFill>
          <p:spPr>
            <a:xfrm>
              <a:off x="16320655" y="7488756"/>
              <a:ext cx="243259" cy="83749"/>
            </a:xfrm>
            <a:prstGeom prst="rect">
              <a:avLst/>
            </a:prstGeom>
            <a:noFill/>
            <a:ln>
              <a:noFill/>
            </a:ln>
          </p:spPr>
        </p:pic>
        <p:pic>
          <p:nvPicPr>
            <p:cNvPr id="372" name="Google Shape;372;p33"/>
            <p:cNvPicPr preferRelativeResize="0"/>
            <p:nvPr/>
          </p:nvPicPr>
          <p:blipFill rotWithShape="1">
            <a:blip r:embed="rId26">
              <a:alphaModFix/>
            </a:blip>
            <a:srcRect b="0" l="0" r="0" t="0"/>
            <a:stretch/>
          </p:blipFill>
          <p:spPr>
            <a:xfrm>
              <a:off x="16608812" y="7493859"/>
              <a:ext cx="130691" cy="70310"/>
            </a:xfrm>
            <a:prstGeom prst="rect">
              <a:avLst/>
            </a:prstGeom>
            <a:noFill/>
            <a:ln>
              <a:noFill/>
            </a:ln>
          </p:spPr>
        </p:pic>
        <p:sp>
          <p:nvSpPr>
            <p:cNvPr id="373" name="Google Shape;373;p33"/>
            <p:cNvSpPr/>
            <p:nvPr/>
          </p:nvSpPr>
          <p:spPr>
            <a:xfrm>
              <a:off x="16758793" y="7493031"/>
              <a:ext cx="165734" cy="60959"/>
            </a:xfrm>
            <a:custGeom>
              <a:rect b="b" l="l" r="r" t="t"/>
              <a:pathLst>
                <a:path extrusionOk="0" h="60959" w="165734">
                  <a:moveTo>
                    <a:pt x="48298" y="18961"/>
                  </a:moveTo>
                  <a:lnTo>
                    <a:pt x="46367" y="12954"/>
                  </a:lnTo>
                  <a:lnTo>
                    <a:pt x="46113" y="12179"/>
                  </a:lnTo>
                  <a:lnTo>
                    <a:pt x="41719" y="7404"/>
                  </a:lnTo>
                  <a:lnTo>
                    <a:pt x="37350" y="2628"/>
                  </a:lnTo>
                  <a:lnTo>
                    <a:pt x="31153" y="241"/>
                  </a:lnTo>
                  <a:lnTo>
                    <a:pt x="30683" y="241"/>
                  </a:lnTo>
                  <a:lnTo>
                    <a:pt x="30683" y="23444"/>
                  </a:lnTo>
                  <a:lnTo>
                    <a:pt x="29972" y="24980"/>
                  </a:lnTo>
                  <a:lnTo>
                    <a:pt x="27101" y="27508"/>
                  </a:lnTo>
                  <a:lnTo>
                    <a:pt x="25425" y="28117"/>
                  </a:lnTo>
                  <a:lnTo>
                    <a:pt x="21323" y="28117"/>
                  </a:lnTo>
                  <a:lnTo>
                    <a:pt x="19735" y="27482"/>
                  </a:lnTo>
                  <a:lnTo>
                    <a:pt x="17653" y="24879"/>
                  </a:lnTo>
                  <a:lnTo>
                    <a:pt x="17221" y="23444"/>
                  </a:lnTo>
                  <a:lnTo>
                    <a:pt x="17132" y="18135"/>
                  </a:lnTo>
                  <a:lnTo>
                    <a:pt x="17729" y="16116"/>
                  </a:lnTo>
                  <a:lnTo>
                    <a:pt x="20154" y="13601"/>
                  </a:lnTo>
                  <a:lnTo>
                    <a:pt x="21729" y="12954"/>
                  </a:lnTo>
                  <a:lnTo>
                    <a:pt x="25679" y="12954"/>
                  </a:lnTo>
                  <a:lnTo>
                    <a:pt x="27368" y="13817"/>
                  </a:lnTo>
                  <a:lnTo>
                    <a:pt x="28676" y="15544"/>
                  </a:lnTo>
                  <a:lnTo>
                    <a:pt x="30010" y="17246"/>
                  </a:lnTo>
                  <a:lnTo>
                    <a:pt x="30581" y="18961"/>
                  </a:lnTo>
                  <a:lnTo>
                    <a:pt x="30683" y="23444"/>
                  </a:lnTo>
                  <a:lnTo>
                    <a:pt x="30683" y="241"/>
                  </a:lnTo>
                  <a:lnTo>
                    <a:pt x="15976" y="241"/>
                  </a:lnTo>
                  <a:lnTo>
                    <a:pt x="10312" y="2095"/>
                  </a:lnTo>
                  <a:lnTo>
                    <a:pt x="2070" y="9499"/>
                  </a:lnTo>
                  <a:lnTo>
                    <a:pt x="0" y="14617"/>
                  </a:lnTo>
                  <a:lnTo>
                    <a:pt x="0" y="27101"/>
                  </a:lnTo>
                  <a:lnTo>
                    <a:pt x="1587" y="31800"/>
                  </a:lnTo>
                  <a:lnTo>
                    <a:pt x="7962" y="38608"/>
                  </a:lnTo>
                  <a:lnTo>
                    <a:pt x="12407" y="40335"/>
                  </a:lnTo>
                  <a:lnTo>
                    <a:pt x="20510" y="40335"/>
                  </a:lnTo>
                  <a:lnTo>
                    <a:pt x="31800" y="33489"/>
                  </a:lnTo>
                  <a:lnTo>
                    <a:pt x="32334" y="33489"/>
                  </a:lnTo>
                  <a:lnTo>
                    <a:pt x="32042" y="38544"/>
                  </a:lnTo>
                  <a:lnTo>
                    <a:pt x="30175" y="42278"/>
                  </a:lnTo>
                  <a:lnTo>
                    <a:pt x="23317" y="46964"/>
                  </a:lnTo>
                  <a:lnTo>
                    <a:pt x="18453" y="48145"/>
                  </a:lnTo>
                  <a:lnTo>
                    <a:pt x="9563" y="48145"/>
                  </a:lnTo>
                  <a:lnTo>
                    <a:pt x="6997" y="47917"/>
                  </a:lnTo>
                  <a:lnTo>
                    <a:pt x="4432" y="47485"/>
                  </a:lnTo>
                  <a:lnTo>
                    <a:pt x="4432" y="60083"/>
                  </a:lnTo>
                  <a:lnTo>
                    <a:pt x="6527" y="60363"/>
                  </a:lnTo>
                  <a:lnTo>
                    <a:pt x="9563" y="60477"/>
                  </a:lnTo>
                  <a:lnTo>
                    <a:pt x="13563" y="60477"/>
                  </a:lnTo>
                  <a:lnTo>
                    <a:pt x="43713" y="48145"/>
                  </a:lnTo>
                  <a:lnTo>
                    <a:pt x="46228" y="42646"/>
                  </a:lnTo>
                  <a:lnTo>
                    <a:pt x="47777" y="35801"/>
                  </a:lnTo>
                  <a:lnTo>
                    <a:pt x="47929" y="33489"/>
                  </a:lnTo>
                  <a:lnTo>
                    <a:pt x="48272" y="28117"/>
                  </a:lnTo>
                  <a:lnTo>
                    <a:pt x="48298" y="18961"/>
                  </a:lnTo>
                  <a:close/>
                </a:path>
                <a:path extrusionOk="0" h="60959" w="165734">
                  <a:moveTo>
                    <a:pt x="106603" y="34823"/>
                  </a:moveTo>
                  <a:lnTo>
                    <a:pt x="101142" y="30175"/>
                  </a:lnTo>
                  <a:lnTo>
                    <a:pt x="90233" y="28930"/>
                  </a:lnTo>
                  <a:lnTo>
                    <a:pt x="90233" y="28702"/>
                  </a:lnTo>
                  <a:lnTo>
                    <a:pt x="94919" y="27508"/>
                  </a:lnTo>
                  <a:lnTo>
                    <a:pt x="98501" y="25615"/>
                  </a:lnTo>
                  <a:lnTo>
                    <a:pt x="103441" y="20396"/>
                  </a:lnTo>
                  <a:lnTo>
                    <a:pt x="104686" y="17246"/>
                  </a:lnTo>
                  <a:lnTo>
                    <a:pt x="104686" y="13589"/>
                  </a:lnTo>
                  <a:lnTo>
                    <a:pt x="104686" y="9359"/>
                  </a:lnTo>
                  <a:lnTo>
                    <a:pt x="102755" y="6045"/>
                  </a:lnTo>
                  <a:lnTo>
                    <a:pt x="95059" y="1219"/>
                  </a:lnTo>
                  <a:lnTo>
                    <a:pt x="89763" y="0"/>
                  </a:lnTo>
                  <a:lnTo>
                    <a:pt x="78308" y="0"/>
                  </a:lnTo>
                  <a:lnTo>
                    <a:pt x="74155" y="457"/>
                  </a:lnTo>
                  <a:lnTo>
                    <a:pt x="66929" y="2286"/>
                  </a:lnTo>
                  <a:lnTo>
                    <a:pt x="63385" y="3810"/>
                  </a:lnTo>
                  <a:lnTo>
                    <a:pt x="59931" y="5956"/>
                  </a:lnTo>
                  <a:lnTo>
                    <a:pt x="67259" y="16573"/>
                  </a:lnTo>
                  <a:lnTo>
                    <a:pt x="71729" y="14058"/>
                  </a:lnTo>
                  <a:lnTo>
                    <a:pt x="76047" y="12801"/>
                  </a:lnTo>
                  <a:lnTo>
                    <a:pt x="82461" y="12801"/>
                  </a:lnTo>
                  <a:lnTo>
                    <a:pt x="84226" y="13182"/>
                  </a:lnTo>
                  <a:lnTo>
                    <a:pt x="86893" y="14668"/>
                  </a:lnTo>
                  <a:lnTo>
                    <a:pt x="87553" y="15824"/>
                  </a:lnTo>
                  <a:lnTo>
                    <a:pt x="87553" y="21526"/>
                  </a:lnTo>
                  <a:lnTo>
                    <a:pt x="83058" y="23596"/>
                  </a:lnTo>
                  <a:lnTo>
                    <a:pt x="69977" y="23596"/>
                  </a:lnTo>
                  <a:lnTo>
                    <a:pt x="69977" y="35534"/>
                  </a:lnTo>
                  <a:lnTo>
                    <a:pt x="77304" y="35534"/>
                  </a:lnTo>
                  <a:lnTo>
                    <a:pt x="79997" y="35750"/>
                  </a:lnTo>
                  <a:lnTo>
                    <a:pt x="84112" y="36652"/>
                  </a:lnTo>
                  <a:lnTo>
                    <a:pt x="85598" y="37299"/>
                  </a:lnTo>
                  <a:lnTo>
                    <a:pt x="87452" y="39052"/>
                  </a:lnTo>
                  <a:lnTo>
                    <a:pt x="87909" y="40284"/>
                  </a:lnTo>
                  <a:lnTo>
                    <a:pt x="87909" y="43980"/>
                  </a:lnTo>
                  <a:lnTo>
                    <a:pt x="87033" y="45529"/>
                  </a:lnTo>
                  <a:lnTo>
                    <a:pt x="83477" y="47485"/>
                  </a:lnTo>
                  <a:lnTo>
                    <a:pt x="80645" y="47980"/>
                  </a:lnTo>
                  <a:lnTo>
                    <a:pt x="74269" y="47980"/>
                  </a:lnTo>
                  <a:lnTo>
                    <a:pt x="71526" y="47663"/>
                  </a:lnTo>
                  <a:lnTo>
                    <a:pt x="65608" y="46393"/>
                  </a:lnTo>
                  <a:lnTo>
                    <a:pt x="62687" y="45415"/>
                  </a:lnTo>
                  <a:lnTo>
                    <a:pt x="59829" y="44107"/>
                  </a:lnTo>
                  <a:lnTo>
                    <a:pt x="59829" y="57327"/>
                  </a:lnTo>
                  <a:lnTo>
                    <a:pt x="63322" y="58521"/>
                  </a:lnTo>
                  <a:lnTo>
                    <a:pt x="66560" y="59347"/>
                  </a:lnTo>
                  <a:lnTo>
                    <a:pt x="72542" y="60261"/>
                  </a:lnTo>
                  <a:lnTo>
                    <a:pt x="75806" y="60490"/>
                  </a:lnTo>
                  <a:lnTo>
                    <a:pt x="87884" y="60490"/>
                  </a:lnTo>
                  <a:lnTo>
                    <a:pt x="94564" y="58928"/>
                  </a:lnTo>
                  <a:lnTo>
                    <a:pt x="104203" y="52654"/>
                  </a:lnTo>
                  <a:lnTo>
                    <a:pt x="106603" y="48336"/>
                  </a:lnTo>
                  <a:lnTo>
                    <a:pt x="106603" y="34823"/>
                  </a:lnTo>
                  <a:close/>
                </a:path>
                <a:path extrusionOk="0" h="60959" w="165734">
                  <a:moveTo>
                    <a:pt x="165671" y="34823"/>
                  </a:moveTo>
                  <a:lnTo>
                    <a:pt x="160210" y="30175"/>
                  </a:lnTo>
                  <a:lnTo>
                    <a:pt x="149301" y="28930"/>
                  </a:lnTo>
                  <a:lnTo>
                    <a:pt x="149301" y="28702"/>
                  </a:lnTo>
                  <a:lnTo>
                    <a:pt x="153987" y="27508"/>
                  </a:lnTo>
                  <a:lnTo>
                    <a:pt x="157568" y="25615"/>
                  </a:lnTo>
                  <a:lnTo>
                    <a:pt x="162509" y="20396"/>
                  </a:lnTo>
                  <a:lnTo>
                    <a:pt x="163753" y="17246"/>
                  </a:lnTo>
                  <a:lnTo>
                    <a:pt x="163753" y="13589"/>
                  </a:lnTo>
                  <a:lnTo>
                    <a:pt x="163753" y="9359"/>
                  </a:lnTo>
                  <a:lnTo>
                    <a:pt x="161823" y="6045"/>
                  </a:lnTo>
                  <a:lnTo>
                    <a:pt x="154127" y="1219"/>
                  </a:lnTo>
                  <a:lnTo>
                    <a:pt x="148818" y="0"/>
                  </a:lnTo>
                  <a:lnTo>
                    <a:pt x="137375" y="0"/>
                  </a:lnTo>
                  <a:lnTo>
                    <a:pt x="133223" y="457"/>
                  </a:lnTo>
                  <a:lnTo>
                    <a:pt x="125984" y="2286"/>
                  </a:lnTo>
                  <a:lnTo>
                    <a:pt x="122453" y="3810"/>
                  </a:lnTo>
                  <a:lnTo>
                    <a:pt x="118986" y="5956"/>
                  </a:lnTo>
                  <a:lnTo>
                    <a:pt x="126326" y="16573"/>
                  </a:lnTo>
                  <a:lnTo>
                    <a:pt x="130797" y="14058"/>
                  </a:lnTo>
                  <a:lnTo>
                    <a:pt x="135115" y="12801"/>
                  </a:lnTo>
                  <a:lnTo>
                    <a:pt x="141528" y="12801"/>
                  </a:lnTo>
                  <a:lnTo>
                    <a:pt x="143294" y="13182"/>
                  </a:lnTo>
                  <a:lnTo>
                    <a:pt x="145961" y="14668"/>
                  </a:lnTo>
                  <a:lnTo>
                    <a:pt x="146621" y="15824"/>
                  </a:lnTo>
                  <a:lnTo>
                    <a:pt x="146621" y="21526"/>
                  </a:lnTo>
                  <a:lnTo>
                    <a:pt x="142125" y="23596"/>
                  </a:lnTo>
                  <a:lnTo>
                    <a:pt x="129044" y="23596"/>
                  </a:lnTo>
                  <a:lnTo>
                    <a:pt x="129044" y="35534"/>
                  </a:lnTo>
                  <a:lnTo>
                    <a:pt x="136372" y="35534"/>
                  </a:lnTo>
                  <a:lnTo>
                    <a:pt x="139065" y="35750"/>
                  </a:lnTo>
                  <a:lnTo>
                    <a:pt x="143179" y="36652"/>
                  </a:lnTo>
                  <a:lnTo>
                    <a:pt x="144665" y="37299"/>
                  </a:lnTo>
                  <a:lnTo>
                    <a:pt x="146507" y="39052"/>
                  </a:lnTo>
                  <a:lnTo>
                    <a:pt x="146977" y="40284"/>
                  </a:lnTo>
                  <a:lnTo>
                    <a:pt x="146977" y="43980"/>
                  </a:lnTo>
                  <a:lnTo>
                    <a:pt x="146088" y="45529"/>
                  </a:lnTo>
                  <a:lnTo>
                    <a:pt x="142544" y="47485"/>
                  </a:lnTo>
                  <a:lnTo>
                    <a:pt x="139712" y="47980"/>
                  </a:lnTo>
                  <a:lnTo>
                    <a:pt x="133337" y="47980"/>
                  </a:lnTo>
                  <a:lnTo>
                    <a:pt x="130594" y="47663"/>
                  </a:lnTo>
                  <a:lnTo>
                    <a:pt x="124675" y="46393"/>
                  </a:lnTo>
                  <a:lnTo>
                    <a:pt x="121754" y="45415"/>
                  </a:lnTo>
                  <a:lnTo>
                    <a:pt x="118884" y="44107"/>
                  </a:lnTo>
                  <a:lnTo>
                    <a:pt x="118884" y="57327"/>
                  </a:lnTo>
                  <a:lnTo>
                    <a:pt x="122389" y="58521"/>
                  </a:lnTo>
                  <a:lnTo>
                    <a:pt x="125628" y="59347"/>
                  </a:lnTo>
                  <a:lnTo>
                    <a:pt x="131610" y="60261"/>
                  </a:lnTo>
                  <a:lnTo>
                    <a:pt x="134874" y="60490"/>
                  </a:lnTo>
                  <a:lnTo>
                    <a:pt x="146951" y="60490"/>
                  </a:lnTo>
                  <a:lnTo>
                    <a:pt x="153631" y="58928"/>
                  </a:lnTo>
                  <a:lnTo>
                    <a:pt x="163271" y="52654"/>
                  </a:lnTo>
                  <a:lnTo>
                    <a:pt x="165671" y="48336"/>
                  </a:lnTo>
                  <a:lnTo>
                    <a:pt x="165671" y="3482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74" name="Google Shape;374;p33"/>
            <p:cNvPicPr preferRelativeResize="0"/>
            <p:nvPr/>
          </p:nvPicPr>
          <p:blipFill rotWithShape="1">
            <a:blip r:embed="rId27">
              <a:alphaModFix/>
            </a:blip>
            <a:srcRect b="0" l="0" r="0" t="0"/>
            <a:stretch/>
          </p:blipFill>
          <p:spPr>
            <a:xfrm>
              <a:off x="15102861" y="7681895"/>
              <a:ext cx="71830" cy="70804"/>
            </a:xfrm>
            <a:prstGeom prst="rect">
              <a:avLst/>
            </a:prstGeom>
            <a:noFill/>
            <a:ln>
              <a:noFill/>
            </a:ln>
          </p:spPr>
        </p:pic>
        <p:sp>
          <p:nvSpPr>
            <p:cNvPr id="375" name="Google Shape;375;p33"/>
            <p:cNvSpPr/>
            <p:nvPr/>
          </p:nvSpPr>
          <p:spPr>
            <a:xfrm>
              <a:off x="15200643" y="7657572"/>
              <a:ext cx="78740" cy="93979"/>
            </a:xfrm>
            <a:custGeom>
              <a:rect b="b" l="l" r="r" t="t"/>
              <a:pathLst>
                <a:path extrusionOk="0" h="93979" w="78740">
                  <a:moveTo>
                    <a:pt x="26212" y="0"/>
                  </a:moveTo>
                  <a:lnTo>
                    <a:pt x="0" y="0"/>
                  </a:lnTo>
                  <a:lnTo>
                    <a:pt x="0" y="93929"/>
                  </a:lnTo>
                  <a:lnTo>
                    <a:pt x="26212" y="93929"/>
                  </a:lnTo>
                  <a:lnTo>
                    <a:pt x="26212" y="0"/>
                  </a:lnTo>
                  <a:close/>
                </a:path>
                <a:path extrusionOk="0" h="93979" w="78740">
                  <a:moveTo>
                    <a:pt x="78714" y="0"/>
                  </a:moveTo>
                  <a:lnTo>
                    <a:pt x="52501" y="0"/>
                  </a:lnTo>
                  <a:lnTo>
                    <a:pt x="52501" y="93929"/>
                  </a:lnTo>
                  <a:lnTo>
                    <a:pt x="78714" y="93929"/>
                  </a:lnTo>
                  <a:lnTo>
                    <a:pt x="7871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76" name="Google Shape;376;p33"/>
            <p:cNvPicPr preferRelativeResize="0"/>
            <p:nvPr/>
          </p:nvPicPr>
          <p:blipFill rotWithShape="1">
            <a:blip r:embed="rId28">
              <a:alphaModFix/>
            </a:blip>
            <a:srcRect b="0" l="0" r="0" t="0"/>
            <a:stretch/>
          </p:blipFill>
          <p:spPr>
            <a:xfrm>
              <a:off x="15349588" y="7681892"/>
              <a:ext cx="73379" cy="99295"/>
            </a:xfrm>
            <a:prstGeom prst="rect">
              <a:avLst/>
            </a:prstGeom>
            <a:noFill/>
            <a:ln>
              <a:noFill/>
            </a:ln>
          </p:spPr>
        </p:pic>
        <p:pic>
          <p:nvPicPr>
            <p:cNvPr id="377" name="Google Shape;377;p33"/>
            <p:cNvPicPr preferRelativeResize="0"/>
            <p:nvPr/>
          </p:nvPicPr>
          <p:blipFill rotWithShape="1">
            <a:blip r:embed="rId29">
              <a:alphaModFix/>
            </a:blip>
            <a:srcRect b="0" l="0" r="0" t="0"/>
            <a:stretch/>
          </p:blipFill>
          <p:spPr>
            <a:xfrm>
              <a:off x="15442737" y="7681888"/>
              <a:ext cx="73400" cy="70814"/>
            </a:xfrm>
            <a:prstGeom prst="rect">
              <a:avLst/>
            </a:prstGeom>
            <a:noFill/>
            <a:ln>
              <a:noFill/>
            </a:ln>
          </p:spPr>
        </p:pic>
        <p:pic>
          <p:nvPicPr>
            <p:cNvPr id="378" name="Google Shape;378;p33"/>
            <p:cNvPicPr preferRelativeResize="0"/>
            <p:nvPr/>
          </p:nvPicPr>
          <p:blipFill rotWithShape="1">
            <a:blip r:embed="rId30">
              <a:alphaModFix/>
            </a:blip>
            <a:srcRect b="0" l="0" r="0" t="0"/>
            <a:stretch/>
          </p:blipFill>
          <p:spPr>
            <a:xfrm>
              <a:off x="15539046" y="7681889"/>
              <a:ext cx="131274" cy="70814"/>
            </a:xfrm>
            <a:prstGeom prst="rect">
              <a:avLst/>
            </a:prstGeom>
            <a:noFill/>
            <a:ln>
              <a:noFill/>
            </a:ln>
          </p:spPr>
        </p:pic>
        <p:pic>
          <p:nvPicPr>
            <p:cNvPr id="379" name="Google Shape;379;p33"/>
            <p:cNvPicPr preferRelativeResize="0"/>
            <p:nvPr/>
          </p:nvPicPr>
          <p:blipFill rotWithShape="1">
            <a:blip r:embed="rId31">
              <a:alphaModFix/>
            </a:blip>
            <a:srcRect b="0" l="0" r="0" t="0"/>
            <a:stretch/>
          </p:blipFill>
          <p:spPr>
            <a:xfrm>
              <a:off x="15689681" y="7681894"/>
              <a:ext cx="75872" cy="70814"/>
            </a:xfrm>
            <a:prstGeom prst="rect">
              <a:avLst/>
            </a:prstGeom>
            <a:noFill/>
            <a:ln>
              <a:noFill/>
            </a:ln>
          </p:spPr>
        </p:pic>
        <p:pic>
          <p:nvPicPr>
            <p:cNvPr id="380" name="Google Shape;380;p33"/>
            <p:cNvPicPr preferRelativeResize="0"/>
            <p:nvPr/>
          </p:nvPicPr>
          <p:blipFill rotWithShape="1">
            <a:blip r:embed="rId32">
              <a:alphaModFix/>
            </a:blip>
            <a:srcRect b="0" l="0" r="0" t="0"/>
            <a:stretch/>
          </p:blipFill>
          <p:spPr>
            <a:xfrm>
              <a:off x="15788613" y="7681892"/>
              <a:ext cx="74186" cy="69599"/>
            </a:xfrm>
            <a:prstGeom prst="rect">
              <a:avLst/>
            </a:prstGeom>
            <a:noFill/>
            <a:ln>
              <a:noFill/>
            </a:ln>
          </p:spPr>
        </p:pic>
        <p:sp>
          <p:nvSpPr>
            <p:cNvPr id="381" name="Google Shape;381;p33"/>
            <p:cNvSpPr/>
            <p:nvPr/>
          </p:nvSpPr>
          <p:spPr>
            <a:xfrm>
              <a:off x="15887809" y="7681889"/>
              <a:ext cx="60325" cy="71120"/>
            </a:xfrm>
            <a:custGeom>
              <a:rect b="b" l="l" r="r" t="t"/>
              <a:pathLst>
                <a:path extrusionOk="0" h="71120" w="60325">
                  <a:moveTo>
                    <a:pt x="36323" y="0"/>
                  </a:moveTo>
                  <a:lnTo>
                    <a:pt x="21360" y="0"/>
                  </a:lnTo>
                  <a:lnTo>
                    <a:pt x="13654" y="1769"/>
                  </a:lnTo>
                  <a:lnTo>
                    <a:pt x="2743" y="8847"/>
                  </a:lnTo>
                  <a:lnTo>
                    <a:pt x="0" y="13800"/>
                  </a:lnTo>
                  <a:lnTo>
                    <a:pt x="0" y="25182"/>
                  </a:lnTo>
                  <a:lnTo>
                    <a:pt x="1382" y="29360"/>
                  </a:lnTo>
                  <a:lnTo>
                    <a:pt x="6931" y="35915"/>
                  </a:lnTo>
                  <a:lnTo>
                    <a:pt x="11800" y="38836"/>
                  </a:lnTo>
                  <a:lnTo>
                    <a:pt x="26428" y="44145"/>
                  </a:lnTo>
                  <a:lnTo>
                    <a:pt x="31035" y="45988"/>
                  </a:lnTo>
                  <a:lnTo>
                    <a:pt x="34218" y="47883"/>
                  </a:lnTo>
                  <a:lnTo>
                    <a:pt x="35014" y="48951"/>
                  </a:lnTo>
                  <a:lnTo>
                    <a:pt x="35014" y="52490"/>
                  </a:lnTo>
                  <a:lnTo>
                    <a:pt x="32177" y="53663"/>
                  </a:lnTo>
                  <a:lnTo>
                    <a:pt x="22690" y="53663"/>
                  </a:lnTo>
                  <a:lnTo>
                    <a:pt x="18376" y="53150"/>
                  </a:lnTo>
                  <a:lnTo>
                    <a:pt x="8659" y="51035"/>
                  </a:lnTo>
                  <a:lnTo>
                    <a:pt x="4209" y="49726"/>
                  </a:lnTo>
                  <a:lnTo>
                    <a:pt x="136" y="48113"/>
                  </a:lnTo>
                  <a:lnTo>
                    <a:pt x="136" y="67003"/>
                  </a:lnTo>
                  <a:lnTo>
                    <a:pt x="4471" y="68448"/>
                  </a:lnTo>
                  <a:lnTo>
                    <a:pt x="8722" y="69442"/>
                  </a:lnTo>
                  <a:lnTo>
                    <a:pt x="17046" y="70531"/>
                  </a:lnTo>
                  <a:lnTo>
                    <a:pt x="21936" y="70814"/>
                  </a:lnTo>
                  <a:lnTo>
                    <a:pt x="37936" y="70814"/>
                  </a:lnTo>
                  <a:lnTo>
                    <a:pt x="45904" y="68950"/>
                  </a:lnTo>
                  <a:lnTo>
                    <a:pt x="56993" y="61453"/>
                  </a:lnTo>
                  <a:lnTo>
                    <a:pt x="59778" y="55924"/>
                  </a:lnTo>
                  <a:lnTo>
                    <a:pt x="59778" y="48595"/>
                  </a:lnTo>
                  <a:lnTo>
                    <a:pt x="59778" y="44941"/>
                  </a:lnTo>
                  <a:lnTo>
                    <a:pt x="33087" y="24271"/>
                  </a:lnTo>
                  <a:lnTo>
                    <a:pt x="28773" y="22575"/>
                  </a:lnTo>
                  <a:lnTo>
                    <a:pt x="25768" y="20931"/>
                  </a:lnTo>
                  <a:lnTo>
                    <a:pt x="25014" y="19936"/>
                  </a:lnTo>
                  <a:lnTo>
                    <a:pt x="25014" y="16879"/>
                  </a:lnTo>
                  <a:lnTo>
                    <a:pt x="27161" y="15947"/>
                  </a:lnTo>
                  <a:lnTo>
                    <a:pt x="33925" y="15947"/>
                  </a:lnTo>
                  <a:lnTo>
                    <a:pt x="37098" y="16418"/>
                  </a:lnTo>
                  <a:lnTo>
                    <a:pt x="44867" y="18407"/>
                  </a:lnTo>
                  <a:lnTo>
                    <a:pt x="48563" y="19601"/>
                  </a:lnTo>
                  <a:lnTo>
                    <a:pt x="52050" y="21015"/>
                  </a:lnTo>
                  <a:lnTo>
                    <a:pt x="59160" y="5790"/>
                  </a:lnTo>
                  <a:lnTo>
                    <a:pt x="54427" y="3895"/>
                  </a:lnTo>
                  <a:lnTo>
                    <a:pt x="49862" y="2471"/>
                  </a:lnTo>
                  <a:lnTo>
                    <a:pt x="41035" y="502"/>
                  </a:lnTo>
                  <a:lnTo>
                    <a:pt x="3632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82" name="Google Shape;382;p33"/>
            <p:cNvPicPr preferRelativeResize="0"/>
            <p:nvPr/>
          </p:nvPicPr>
          <p:blipFill rotWithShape="1">
            <a:blip r:embed="rId33">
              <a:alphaModFix/>
            </a:blip>
            <a:srcRect b="0" l="0" r="0" t="0"/>
            <a:stretch/>
          </p:blipFill>
          <p:spPr>
            <a:xfrm>
              <a:off x="16010068" y="7681895"/>
              <a:ext cx="71851" cy="70804"/>
            </a:xfrm>
            <a:prstGeom prst="rect">
              <a:avLst/>
            </a:prstGeom>
            <a:noFill/>
            <a:ln>
              <a:noFill/>
            </a:ln>
          </p:spPr>
        </p:pic>
        <p:pic>
          <p:nvPicPr>
            <p:cNvPr id="383" name="Google Shape;383;p33"/>
            <p:cNvPicPr preferRelativeResize="0"/>
            <p:nvPr/>
          </p:nvPicPr>
          <p:blipFill rotWithShape="1">
            <a:blip r:embed="rId34">
              <a:alphaModFix/>
            </a:blip>
            <a:srcRect b="0" l="0" r="0" t="0"/>
            <a:stretch/>
          </p:blipFill>
          <p:spPr>
            <a:xfrm>
              <a:off x="16107853" y="7681888"/>
              <a:ext cx="142662" cy="70814"/>
            </a:xfrm>
            <a:prstGeom prst="rect">
              <a:avLst/>
            </a:prstGeom>
            <a:noFill/>
            <a:ln>
              <a:noFill/>
            </a:ln>
          </p:spPr>
        </p:pic>
        <p:pic>
          <p:nvPicPr>
            <p:cNvPr id="384" name="Google Shape;384;p33"/>
            <p:cNvPicPr preferRelativeResize="0"/>
            <p:nvPr/>
          </p:nvPicPr>
          <p:blipFill rotWithShape="1">
            <a:blip r:embed="rId35">
              <a:alphaModFix/>
            </a:blip>
            <a:srcRect b="0" l="0" r="0" t="0"/>
            <a:stretch/>
          </p:blipFill>
          <p:spPr>
            <a:xfrm>
              <a:off x="16317368" y="7681888"/>
              <a:ext cx="142663" cy="70814"/>
            </a:xfrm>
            <a:prstGeom prst="rect">
              <a:avLst/>
            </a:prstGeom>
            <a:noFill/>
            <a:ln>
              <a:noFill/>
            </a:ln>
          </p:spPr>
        </p:pic>
        <p:pic>
          <p:nvPicPr>
            <p:cNvPr id="385" name="Google Shape;385;p33"/>
            <p:cNvPicPr preferRelativeResize="0"/>
            <p:nvPr/>
          </p:nvPicPr>
          <p:blipFill rotWithShape="1">
            <a:blip r:embed="rId36">
              <a:alphaModFix/>
            </a:blip>
            <a:srcRect b="0" l="0" r="0" t="0"/>
            <a:stretch/>
          </p:blipFill>
          <p:spPr>
            <a:xfrm>
              <a:off x="16579273" y="7683107"/>
              <a:ext cx="74060" cy="69599"/>
            </a:xfrm>
            <a:prstGeom prst="rect">
              <a:avLst/>
            </a:prstGeom>
            <a:noFill/>
            <a:ln>
              <a:noFill/>
            </a:ln>
          </p:spPr>
        </p:pic>
        <p:pic>
          <p:nvPicPr>
            <p:cNvPr id="386" name="Google Shape;386;p33"/>
            <p:cNvPicPr preferRelativeResize="0"/>
            <p:nvPr/>
          </p:nvPicPr>
          <p:blipFill rotWithShape="1">
            <a:blip r:embed="rId37">
              <a:alphaModFix/>
            </a:blip>
            <a:srcRect b="0" l="0" r="0" t="0"/>
            <a:stretch/>
          </p:blipFill>
          <p:spPr>
            <a:xfrm>
              <a:off x="16479661" y="7681889"/>
              <a:ext cx="73516" cy="99295"/>
            </a:xfrm>
            <a:prstGeom prst="rect">
              <a:avLst/>
            </a:prstGeom>
            <a:noFill/>
            <a:ln>
              <a:noFill/>
            </a:ln>
          </p:spPr>
        </p:pic>
        <p:sp>
          <p:nvSpPr>
            <p:cNvPr id="387" name="Google Shape;387;p33"/>
            <p:cNvSpPr/>
            <p:nvPr/>
          </p:nvSpPr>
          <p:spPr>
            <a:xfrm>
              <a:off x="16679125" y="7655557"/>
              <a:ext cx="27940" cy="96520"/>
            </a:xfrm>
            <a:custGeom>
              <a:rect b="b" l="l" r="r" t="t"/>
              <a:pathLst>
                <a:path extrusionOk="0" h="96520" w="27940">
                  <a:moveTo>
                    <a:pt x="26910" y="27548"/>
                  </a:moveTo>
                  <a:lnTo>
                    <a:pt x="680" y="27548"/>
                  </a:lnTo>
                  <a:lnTo>
                    <a:pt x="680" y="95934"/>
                  </a:lnTo>
                  <a:lnTo>
                    <a:pt x="26910" y="95934"/>
                  </a:lnTo>
                  <a:lnTo>
                    <a:pt x="26910" y="27548"/>
                  </a:lnTo>
                  <a:close/>
                </a:path>
                <a:path extrusionOk="0" h="96520" w="27940">
                  <a:moveTo>
                    <a:pt x="18763" y="0"/>
                  </a:moveTo>
                  <a:lnTo>
                    <a:pt x="9025" y="0"/>
                  </a:lnTo>
                  <a:lnTo>
                    <a:pt x="5486" y="879"/>
                  </a:lnTo>
                  <a:lnTo>
                    <a:pt x="1088" y="4334"/>
                  </a:lnTo>
                  <a:lnTo>
                    <a:pt x="0" y="6973"/>
                  </a:lnTo>
                  <a:lnTo>
                    <a:pt x="0" y="17434"/>
                  </a:lnTo>
                  <a:lnTo>
                    <a:pt x="4628" y="20889"/>
                  </a:lnTo>
                  <a:lnTo>
                    <a:pt x="23234" y="20889"/>
                  </a:lnTo>
                  <a:lnTo>
                    <a:pt x="27904" y="17434"/>
                  </a:lnTo>
                  <a:lnTo>
                    <a:pt x="27869" y="6973"/>
                  </a:lnTo>
                  <a:lnTo>
                    <a:pt x="26794" y="4429"/>
                  </a:lnTo>
                  <a:lnTo>
                    <a:pt x="22313" y="900"/>
                  </a:lnTo>
                  <a:lnTo>
                    <a:pt x="187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88" name="Google Shape;388;p33"/>
            <p:cNvPicPr preferRelativeResize="0"/>
            <p:nvPr/>
          </p:nvPicPr>
          <p:blipFill rotWithShape="1">
            <a:blip r:embed="rId38">
              <a:alphaModFix/>
            </a:blip>
            <a:srcRect b="0" l="0" r="0" t="0"/>
            <a:stretch/>
          </p:blipFill>
          <p:spPr>
            <a:xfrm>
              <a:off x="16732444" y="7681888"/>
              <a:ext cx="142663" cy="70814"/>
            </a:xfrm>
            <a:prstGeom prst="rect">
              <a:avLst/>
            </a:prstGeom>
            <a:noFill/>
            <a:ln>
              <a:noFill/>
            </a:ln>
          </p:spPr>
        </p:pic>
        <p:pic>
          <p:nvPicPr>
            <p:cNvPr id="389" name="Google Shape;389;p33"/>
            <p:cNvPicPr preferRelativeResize="0"/>
            <p:nvPr/>
          </p:nvPicPr>
          <p:blipFill rotWithShape="1">
            <a:blip r:embed="rId39">
              <a:alphaModFix/>
            </a:blip>
            <a:srcRect b="0" l="0" r="0" t="0"/>
            <a:stretch/>
          </p:blipFill>
          <p:spPr>
            <a:xfrm>
              <a:off x="16894741" y="7657563"/>
              <a:ext cx="73516" cy="95138"/>
            </a:xfrm>
            <a:prstGeom prst="rect">
              <a:avLst/>
            </a:prstGeom>
            <a:noFill/>
            <a:ln>
              <a:noFill/>
            </a:ln>
          </p:spPr>
        </p:pic>
        <p:pic>
          <p:nvPicPr>
            <p:cNvPr id="390" name="Google Shape;390;p33"/>
            <p:cNvPicPr preferRelativeResize="0"/>
            <p:nvPr/>
          </p:nvPicPr>
          <p:blipFill rotWithShape="1">
            <a:blip r:embed="rId40">
              <a:alphaModFix/>
            </a:blip>
            <a:srcRect b="0" l="0" r="0" t="0"/>
            <a:stretch/>
          </p:blipFill>
          <p:spPr>
            <a:xfrm>
              <a:off x="17032907" y="7669395"/>
              <a:ext cx="149512" cy="83313"/>
            </a:xfrm>
            <a:prstGeom prst="rect">
              <a:avLst/>
            </a:prstGeom>
            <a:noFill/>
            <a:ln>
              <a:noFill/>
            </a:ln>
          </p:spPr>
        </p:pic>
        <p:pic>
          <p:nvPicPr>
            <p:cNvPr id="391" name="Google Shape;391;p33"/>
            <p:cNvPicPr preferRelativeResize="0"/>
            <p:nvPr/>
          </p:nvPicPr>
          <p:blipFill rotWithShape="1">
            <a:blip r:embed="rId41">
              <a:alphaModFix/>
            </a:blip>
            <a:srcRect b="0" l="0" r="0" t="0"/>
            <a:stretch/>
          </p:blipFill>
          <p:spPr>
            <a:xfrm>
              <a:off x="17342551" y="7681888"/>
              <a:ext cx="73400" cy="70814"/>
            </a:xfrm>
            <a:prstGeom prst="rect">
              <a:avLst/>
            </a:prstGeom>
            <a:noFill/>
            <a:ln>
              <a:noFill/>
            </a:ln>
          </p:spPr>
        </p:pic>
        <p:pic>
          <p:nvPicPr>
            <p:cNvPr id="392" name="Google Shape;392;p33"/>
            <p:cNvPicPr preferRelativeResize="0"/>
            <p:nvPr/>
          </p:nvPicPr>
          <p:blipFill rotWithShape="1">
            <a:blip r:embed="rId42">
              <a:alphaModFix/>
            </a:blip>
            <a:srcRect b="0" l="0" r="0" t="0"/>
            <a:stretch/>
          </p:blipFill>
          <p:spPr>
            <a:xfrm>
              <a:off x="17246122" y="7657563"/>
              <a:ext cx="73516" cy="95138"/>
            </a:xfrm>
            <a:prstGeom prst="rect">
              <a:avLst/>
            </a:prstGeom>
            <a:noFill/>
            <a:ln>
              <a:noFill/>
            </a:ln>
          </p:spPr>
        </p:pic>
        <p:sp>
          <p:nvSpPr>
            <p:cNvPr id="393" name="Google Shape;393;p33"/>
            <p:cNvSpPr/>
            <p:nvPr/>
          </p:nvSpPr>
          <p:spPr>
            <a:xfrm>
              <a:off x="17438872" y="7657567"/>
              <a:ext cx="26669" cy="93979"/>
            </a:xfrm>
            <a:custGeom>
              <a:rect b="b" l="l" r="r" t="t"/>
              <a:pathLst>
                <a:path extrusionOk="0" h="93979" w="26669">
                  <a:moveTo>
                    <a:pt x="26229" y="0"/>
                  </a:moveTo>
                  <a:lnTo>
                    <a:pt x="0" y="0"/>
                  </a:lnTo>
                  <a:lnTo>
                    <a:pt x="0" y="93923"/>
                  </a:lnTo>
                  <a:lnTo>
                    <a:pt x="26229" y="93923"/>
                  </a:lnTo>
                  <a:lnTo>
                    <a:pt x="262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94" name="Google Shape;394;p33"/>
            <p:cNvPicPr preferRelativeResize="0"/>
            <p:nvPr/>
          </p:nvPicPr>
          <p:blipFill rotWithShape="1">
            <a:blip r:embed="rId43">
              <a:alphaModFix/>
            </a:blip>
            <a:srcRect b="0" l="0" r="0" t="0"/>
            <a:stretch/>
          </p:blipFill>
          <p:spPr>
            <a:xfrm>
              <a:off x="17490839" y="7655557"/>
              <a:ext cx="215577" cy="97145"/>
            </a:xfrm>
            <a:prstGeom prst="rect">
              <a:avLst/>
            </a:prstGeom>
            <a:noFill/>
            <a:ln>
              <a:noFill/>
            </a:ln>
          </p:spPr>
        </p:pic>
        <p:sp>
          <p:nvSpPr>
            <p:cNvPr id="395" name="Google Shape;395;p33"/>
            <p:cNvSpPr/>
            <p:nvPr/>
          </p:nvSpPr>
          <p:spPr>
            <a:xfrm>
              <a:off x="17729325" y="7681892"/>
              <a:ext cx="53975" cy="69850"/>
            </a:xfrm>
            <a:custGeom>
              <a:rect b="b" l="l" r="r" t="t"/>
              <a:pathLst>
                <a:path extrusionOk="0" h="69850" w="53975">
                  <a:moveTo>
                    <a:pt x="48176" y="0"/>
                  </a:moveTo>
                  <a:lnTo>
                    <a:pt x="45893" y="0"/>
                  </a:lnTo>
                  <a:lnTo>
                    <a:pt x="41914" y="0"/>
                  </a:lnTo>
                  <a:lnTo>
                    <a:pt x="37967" y="1109"/>
                  </a:lnTo>
                  <a:lnTo>
                    <a:pt x="30135" y="5580"/>
                  </a:lnTo>
                  <a:lnTo>
                    <a:pt x="27088" y="8502"/>
                  </a:lnTo>
                  <a:lnTo>
                    <a:pt x="24910" y="12125"/>
                  </a:lnTo>
                  <a:lnTo>
                    <a:pt x="23611" y="12125"/>
                  </a:lnTo>
                  <a:lnTo>
                    <a:pt x="19538" y="1214"/>
                  </a:lnTo>
                  <a:lnTo>
                    <a:pt x="0" y="1214"/>
                  </a:lnTo>
                  <a:lnTo>
                    <a:pt x="0" y="69599"/>
                  </a:lnTo>
                  <a:lnTo>
                    <a:pt x="26240" y="69599"/>
                  </a:lnTo>
                  <a:lnTo>
                    <a:pt x="26240" y="31538"/>
                  </a:lnTo>
                  <a:lnTo>
                    <a:pt x="27527" y="28166"/>
                  </a:lnTo>
                  <a:lnTo>
                    <a:pt x="32721" y="23454"/>
                  </a:lnTo>
                  <a:lnTo>
                    <a:pt x="36867" y="22282"/>
                  </a:lnTo>
                  <a:lnTo>
                    <a:pt x="46406" y="22282"/>
                  </a:lnTo>
                  <a:lnTo>
                    <a:pt x="49370" y="22522"/>
                  </a:lnTo>
                  <a:lnTo>
                    <a:pt x="51516" y="22994"/>
                  </a:lnTo>
                  <a:lnTo>
                    <a:pt x="53883" y="712"/>
                  </a:lnTo>
                  <a:lnTo>
                    <a:pt x="50344" y="157"/>
                  </a:lnTo>
                  <a:lnTo>
                    <a:pt x="4817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396" name="Google Shape;396;p33"/>
            <p:cNvPicPr preferRelativeResize="0"/>
            <p:nvPr/>
          </p:nvPicPr>
          <p:blipFill rotWithShape="1">
            <a:blip r:embed="rId19">
              <a:alphaModFix/>
            </a:blip>
            <a:srcRect b="0" l="0" r="0" t="0"/>
            <a:stretch/>
          </p:blipFill>
          <p:spPr>
            <a:xfrm>
              <a:off x="14601669" y="7881690"/>
              <a:ext cx="169575" cy="161523"/>
            </a:xfrm>
            <a:prstGeom prst="rect">
              <a:avLst/>
            </a:prstGeom>
            <a:noFill/>
            <a:ln>
              <a:noFill/>
            </a:ln>
          </p:spPr>
        </p:pic>
        <p:pic>
          <p:nvPicPr>
            <p:cNvPr id="397" name="Google Shape;397;p33"/>
            <p:cNvPicPr preferRelativeResize="0"/>
            <p:nvPr/>
          </p:nvPicPr>
          <p:blipFill rotWithShape="1">
            <a:blip r:embed="rId9">
              <a:alphaModFix/>
            </a:blip>
            <a:srcRect b="0" l="0" r="0" t="0"/>
            <a:stretch/>
          </p:blipFill>
          <p:spPr>
            <a:xfrm>
              <a:off x="14817366" y="7884156"/>
              <a:ext cx="165994" cy="156906"/>
            </a:xfrm>
            <a:prstGeom prst="rect">
              <a:avLst/>
            </a:prstGeom>
            <a:noFill/>
            <a:ln>
              <a:noFill/>
            </a:ln>
          </p:spPr>
        </p:pic>
        <p:pic>
          <p:nvPicPr>
            <p:cNvPr id="398" name="Google Shape;398;p33"/>
            <p:cNvPicPr preferRelativeResize="0"/>
            <p:nvPr/>
          </p:nvPicPr>
          <p:blipFill rotWithShape="1">
            <a:blip r:embed="rId18">
              <a:alphaModFix/>
            </a:blip>
            <a:srcRect b="0" l="0" r="0" t="0"/>
            <a:stretch/>
          </p:blipFill>
          <p:spPr>
            <a:xfrm>
              <a:off x="15323059" y="7884150"/>
              <a:ext cx="149409" cy="156916"/>
            </a:xfrm>
            <a:prstGeom prst="rect">
              <a:avLst/>
            </a:prstGeom>
            <a:noFill/>
            <a:ln>
              <a:noFill/>
            </a:ln>
          </p:spPr>
        </p:pic>
        <p:pic>
          <p:nvPicPr>
            <p:cNvPr id="399" name="Google Shape;399;p33"/>
            <p:cNvPicPr preferRelativeResize="0"/>
            <p:nvPr/>
          </p:nvPicPr>
          <p:blipFill rotWithShape="1">
            <a:blip r:embed="rId19">
              <a:alphaModFix/>
            </a:blip>
            <a:srcRect b="0" l="0" r="0" t="0"/>
            <a:stretch/>
          </p:blipFill>
          <p:spPr>
            <a:xfrm>
              <a:off x="15107353" y="7881690"/>
              <a:ext cx="169575" cy="161523"/>
            </a:xfrm>
            <a:prstGeom prst="rect">
              <a:avLst/>
            </a:prstGeom>
            <a:noFill/>
            <a:ln>
              <a:noFill/>
            </a:ln>
          </p:spPr>
        </p:pic>
        <p:pic>
          <p:nvPicPr>
            <p:cNvPr id="400" name="Google Shape;400;p33"/>
            <p:cNvPicPr preferRelativeResize="0"/>
            <p:nvPr/>
          </p:nvPicPr>
          <p:blipFill rotWithShape="1">
            <a:blip r:embed="rId44">
              <a:alphaModFix/>
            </a:blip>
            <a:srcRect b="0" l="0" r="0" t="0"/>
            <a:stretch/>
          </p:blipFill>
          <p:spPr>
            <a:xfrm>
              <a:off x="15581068" y="7884155"/>
              <a:ext cx="134268" cy="156906"/>
            </a:xfrm>
            <a:prstGeom prst="rect">
              <a:avLst/>
            </a:prstGeom>
            <a:noFill/>
            <a:ln>
              <a:noFill/>
            </a:ln>
          </p:spPr>
        </p:pic>
        <p:sp>
          <p:nvSpPr>
            <p:cNvPr id="401" name="Google Shape;401;p33"/>
            <p:cNvSpPr/>
            <p:nvPr/>
          </p:nvSpPr>
          <p:spPr>
            <a:xfrm>
              <a:off x="15760281" y="7883594"/>
              <a:ext cx="252094" cy="157479"/>
            </a:xfrm>
            <a:custGeom>
              <a:rect b="b" l="l" r="r" t="t"/>
              <a:pathLst>
                <a:path extrusionOk="0" h="157479" w="252094">
                  <a:moveTo>
                    <a:pt x="103505" y="0"/>
                  </a:moveTo>
                  <a:lnTo>
                    <a:pt x="0" y="0"/>
                  </a:lnTo>
                  <a:lnTo>
                    <a:pt x="0" y="34290"/>
                  </a:lnTo>
                  <a:lnTo>
                    <a:pt x="0" y="59690"/>
                  </a:lnTo>
                  <a:lnTo>
                    <a:pt x="0" y="92710"/>
                  </a:lnTo>
                  <a:lnTo>
                    <a:pt x="0" y="123190"/>
                  </a:lnTo>
                  <a:lnTo>
                    <a:pt x="0" y="157480"/>
                  </a:lnTo>
                  <a:lnTo>
                    <a:pt x="103505" y="157480"/>
                  </a:lnTo>
                  <a:lnTo>
                    <a:pt x="103505" y="123190"/>
                  </a:lnTo>
                  <a:lnTo>
                    <a:pt x="47104" y="123190"/>
                  </a:lnTo>
                  <a:lnTo>
                    <a:pt x="47104" y="92710"/>
                  </a:lnTo>
                  <a:lnTo>
                    <a:pt x="99326" y="92710"/>
                  </a:lnTo>
                  <a:lnTo>
                    <a:pt x="99326" y="59690"/>
                  </a:lnTo>
                  <a:lnTo>
                    <a:pt x="47104" y="59690"/>
                  </a:lnTo>
                  <a:lnTo>
                    <a:pt x="47104" y="34290"/>
                  </a:lnTo>
                  <a:lnTo>
                    <a:pt x="103505" y="34290"/>
                  </a:lnTo>
                  <a:lnTo>
                    <a:pt x="103505" y="0"/>
                  </a:lnTo>
                  <a:close/>
                </a:path>
                <a:path extrusionOk="0" h="157479" w="252094">
                  <a:moveTo>
                    <a:pt x="251714" y="0"/>
                  </a:moveTo>
                  <a:lnTo>
                    <a:pt x="148691" y="0"/>
                  </a:lnTo>
                  <a:lnTo>
                    <a:pt x="148691" y="34290"/>
                  </a:lnTo>
                  <a:lnTo>
                    <a:pt x="148691" y="64770"/>
                  </a:lnTo>
                  <a:lnTo>
                    <a:pt x="148691" y="99060"/>
                  </a:lnTo>
                  <a:lnTo>
                    <a:pt x="148691" y="157480"/>
                  </a:lnTo>
                  <a:lnTo>
                    <a:pt x="195072" y="157480"/>
                  </a:lnTo>
                  <a:lnTo>
                    <a:pt x="195072" y="99060"/>
                  </a:lnTo>
                  <a:lnTo>
                    <a:pt x="247307" y="99060"/>
                  </a:lnTo>
                  <a:lnTo>
                    <a:pt x="247307" y="64770"/>
                  </a:lnTo>
                  <a:lnTo>
                    <a:pt x="195072" y="64770"/>
                  </a:lnTo>
                  <a:lnTo>
                    <a:pt x="195072" y="34290"/>
                  </a:lnTo>
                  <a:lnTo>
                    <a:pt x="251714" y="34290"/>
                  </a:lnTo>
                  <a:lnTo>
                    <a:pt x="25171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02" name="Google Shape;402;p33"/>
            <p:cNvPicPr preferRelativeResize="0"/>
            <p:nvPr/>
          </p:nvPicPr>
          <p:blipFill rotWithShape="1">
            <a:blip r:embed="rId45">
              <a:alphaModFix/>
            </a:blip>
            <a:srcRect b="0" l="0" r="0" t="0"/>
            <a:stretch/>
          </p:blipFill>
          <p:spPr>
            <a:xfrm>
              <a:off x="16048585" y="7881690"/>
              <a:ext cx="169575" cy="161523"/>
            </a:xfrm>
            <a:prstGeom prst="rect">
              <a:avLst/>
            </a:prstGeom>
            <a:noFill/>
            <a:ln>
              <a:noFill/>
            </a:ln>
          </p:spPr>
        </p:pic>
        <p:pic>
          <p:nvPicPr>
            <p:cNvPr id="403" name="Google Shape;403;p33"/>
            <p:cNvPicPr preferRelativeResize="0"/>
            <p:nvPr/>
          </p:nvPicPr>
          <p:blipFill rotWithShape="1">
            <a:blip r:embed="rId11">
              <a:alphaModFix/>
            </a:blip>
            <a:srcRect b="0" l="0" r="0" t="0"/>
            <a:stretch/>
          </p:blipFill>
          <p:spPr>
            <a:xfrm>
              <a:off x="16264290" y="7884150"/>
              <a:ext cx="149409" cy="156916"/>
            </a:xfrm>
            <a:prstGeom prst="rect">
              <a:avLst/>
            </a:prstGeom>
            <a:noFill/>
            <a:ln>
              <a:noFill/>
            </a:ln>
          </p:spPr>
        </p:pic>
        <p:sp>
          <p:nvSpPr>
            <p:cNvPr id="404" name="Google Shape;404;p33"/>
            <p:cNvSpPr/>
            <p:nvPr/>
          </p:nvSpPr>
          <p:spPr>
            <a:xfrm>
              <a:off x="16444227" y="7883594"/>
              <a:ext cx="103505" cy="157479"/>
            </a:xfrm>
            <a:custGeom>
              <a:rect b="b" l="l" r="r" t="t"/>
              <a:pathLst>
                <a:path extrusionOk="0" h="157479" w="103505">
                  <a:moveTo>
                    <a:pt x="103505" y="0"/>
                  </a:moveTo>
                  <a:lnTo>
                    <a:pt x="0" y="0"/>
                  </a:lnTo>
                  <a:lnTo>
                    <a:pt x="0" y="34290"/>
                  </a:lnTo>
                  <a:lnTo>
                    <a:pt x="0" y="59690"/>
                  </a:lnTo>
                  <a:lnTo>
                    <a:pt x="0" y="92710"/>
                  </a:lnTo>
                  <a:lnTo>
                    <a:pt x="0" y="123190"/>
                  </a:lnTo>
                  <a:lnTo>
                    <a:pt x="0" y="157480"/>
                  </a:lnTo>
                  <a:lnTo>
                    <a:pt x="103505" y="157480"/>
                  </a:lnTo>
                  <a:lnTo>
                    <a:pt x="103505" y="123190"/>
                  </a:lnTo>
                  <a:lnTo>
                    <a:pt x="47091" y="123190"/>
                  </a:lnTo>
                  <a:lnTo>
                    <a:pt x="47091" y="92710"/>
                  </a:lnTo>
                  <a:lnTo>
                    <a:pt x="99326" y="92710"/>
                  </a:lnTo>
                  <a:lnTo>
                    <a:pt x="99326" y="59690"/>
                  </a:lnTo>
                  <a:lnTo>
                    <a:pt x="47091" y="59690"/>
                  </a:lnTo>
                  <a:lnTo>
                    <a:pt x="47091" y="34290"/>
                  </a:lnTo>
                  <a:lnTo>
                    <a:pt x="103505" y="34290"/>
                  </a:lnTo>
                  <a:lnTo>
                    <a:pt x="10350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05" name="Google Shape;405;p33"/>
            <p:cNvPicPr preferRelativeResize="0"/>
            <p:nvPr/>
          </p:nvPicPr>
          <p:blipFill rotWithShape="1">
            <a:blip r:embed="rId46">
              <a:alphaModFix/>
            </a:blip>
            <a:srcRect b="0" l="0" r="0" t="0"/>
            <a:stretch/>
          </p:blipFill>
          <p:spPr>
            <a:xfrm>
              <a:off x="16671001" y="7884156"/>
              <a:ext cx="198538" cy="156906"/>
            </a:xfrm>
            <a:prstGeom prst="rect">
              <a:avLst/>
            </a:prstGeom>
            <a:noFill/>
            <a:ln>
              <a:noFill/>
            </a:ln>
          </p:spPr>
        </p:pic>
        <p:pic>
          <p:nvPicPr>
            <p:cNvPr id="406" name="Google Shape;406;p33"/>
            <p:cNvPicPr preferRelativeResize="0"/>
            <p:nvPr/>
          </p:nvPicPr>
          <p:blipFill rotWithShape="1">
            <a:blip r:embed="rId47">
              <a:alphaModFix/>
            </a:blip>
            <a:srcRect b="0" l="0" r="0" t="0"/>
            <a:stretch/>
          </p:blipFill>
          <p:spPr>
            <a:xfrm>
              <a:off x="16902910" y="7883518"/>
              <a:ext cx="353903" cy="157548"/>
            </a:xfrm>
            <a:prstGeom prst="rect">
              <a:avLst/>
            </a:prstGeom>
            <a:noFill/>
            <a:ln>
              <a:noFill/>
            </a:ln>
          </p:spPr>
        </p:pic>
        <p:pic>
          <p:nvPicPr>
            <p:cNvPr id="407" name="Google Shape;407;p33"/>
            <p:cNvPicPr preferRelativeResize="0"/>
            <p:nvPr/>
          </p:nvPicPr>
          <p:blipFill rotWithShape="1">
            <a:blip r:embed="rId48">
              <a:alphaModFix/>
            </a:blip>
            <a:srcRect b="0" l="0" r="0" t="0"/>
            <a:stretch/>
          </p:blipFill>
          <p:spPr>
            <a:xfrm>
              <a:off x="17359349" y="7884156"/>
              <a:ext cx="102311" cy="156906"/>
            </a:xfrm>
            <a:prstGeom prst="rect">
              <a:avLst/>
            </a:prstGeom>
            <a:noFill/>
            <a:ln>
              <a:noFill/>
            </a:ln>
          </p:spPr>
        </p:pic>
        <p:sp>
          <p:nvSpPr>
            <p:cNvPr id="408" name="Google Shape;408;p33"/>
            <p:cNvSpPr/>
            <p:nvPr/>
          </p:nvSpPr>
          <p:spPr>
            <a:xfrm>
              <a:off x="17513873" y="8008965"/>
              <a:ext cx="54609" cy="62865"/>
            </a:xfrm>
            <a:custGeom>
              <a:rect b="b" l="l" r="r" t="t"/>
              <a:pathLst>
                <a:path extrusionOk="0" h="62865" w="54609">
                  <a:moveTo>
                    <a:pt x="52584" y="0"/>
                  </a:moveTo>
                  <a:lnTo>
                    <a:pt x="11800" y="0"/>
                  </a:lnTo>
                  <a:lnTo>
                    <a:pt x="11009" y="5988"/>
                  </a:lnTo>
                  <a:lnTo>
                    <a:pt x="9940" y="12896"/>
                  </a:lnTo>
                  <a:lnTo>
                    <a:pt x="6973" y="29475"/>
                  </a:lnTo>
                  <a:lnTo>
                    <a:pt x="3471" y="46973"/>
                  </a:lnTo>
                  <a:lnTo>
                    <a:pt x="0" y="62689"/>
                  </a:lnTo>
                  <a:lnTo>
                    <a:pt x="33266" y="62689"/>
                  </a:lnTo>
                  <a:lnTo>
                    <a:pt x="38111" y="51681"/>
                  </a:lnTo>
                  <a:lnTo>
                    <a:pt x="43223" y="37976"/>
                  </a:lnTo>
                  <a:lnTo>
                    <a:pt x="48603" y="21576"/>
                  </a:lnTo>
                  <a:lnTo>
                    <a:pt x="54249" y="2481"/>
                  </a:lnTo>
                  <a:lnTo>
                    <a:pt x="525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09" name="Google Shape;409;p33"/>
            <p:cNvPicPr preferRelativeResize="0"/>
            <p:nvPr/>
          </p:nvPicPr>
          <p:blipFill rotWithShape="1">
            <a:blip r:embed="rId49">
              <a:alphaModFix/>
            </a:blip>
            <a:srcRect b="0" l="0" r="0" t="0"/>
            <a:stretch/>
          </p:blipFill>
          <p:spPr>
            <a:xfrm>
              <a:off x="17685071" y="7884156"/>
              <a:ext cx="102311" cy="156906"/>
            </a:xfrm>
            <a:prstGeom prst="rect">
              <a:avLst/>
            </a:prstGeom>
            <a:noFill/>
            <a:ln>
              <a:noFill/>
            </a:ln>
          </p:spPr>
        </p:pic>
        <p:pic>
          <p:nvPicPr>
            <p:cNvPr id="410" name="Google Shape;410;p33"/>
            <p:cNvPicPr preferRelativeResize="0"/>
            <p:nvPr/>
          </p:nvPicPr>
          <p:blipFill rotWithShape="1">
            <a:blip r:embed="rId50">
              <a:alphaModFix/>
            </a:blip>
            <a:srcRect b="0" l="0" r="0" t="0"/>
            <a:stretch/>
          </p:blipFill>
          <p:spPr>
            <a:xfrm>
              <a:off x="17839120" y="7882544"/>
              <a:ext cx="128730" cy="160665"/>
            </a:xfrm>
            <a:prstGeom prst="rect">
              <a:avLst/>
            </a:prstGeom>
            <a:noFill/>
            <a:ln>
              <a:noFill/>
            </a:ln>
          </p:spPr>
        </p:pic>
        <p:pic>
          <p:nvPicPr>
            <p:cNvPr id="411" name="Google Shape;411;p33"/>
            <p:cNvPicPr preferRelativeResize="0"/>
            <p:nvPr/>
          </p:nvPicPr>
          <p:blipFill rotWithShape="1">
            <a:blip r:embed="rId51">
              <a:alphaModFix/>
            </a:blip>
            <a:srcRect b="0" l="0" r="0" t="0"/>
            <a:stretch/>
          </p:blipFill>
          <p:spPr>
            <a:xfrm>
              <a:off x="17998901" y="7881908"/>
              <a:ext cx="124739" cy="161303"/>
            </a:xfrm>
            <a:prstGeom prst="rect">
              <a:avLst/>
            </a:prstGeom>
            <a:noFill/>
            <a:ln>
              <a:noFill/>
            </a:ln>
          </p:spPr>
        </p:pic>
        <p:pic>
          <p:nvPicPr>
            <p:cNvPr id="412" name="Google Shape;412;p33"/>
            <p:cNvPicPr preferRelativeResize="0"/>
            <p:nvPr/>
          </p:nvPicPr>
          <p:blipFill rotWithShape="1">
            <a:blip r:embed="rId52">
              <a:alphaModFix/>
            </a:blip>
            <a:srcRect b="0" l="0" r="0" t="0"/>
            <a:stretch/>
          </p:blipFill>
          <p:spPr>
            <a:xfrm>
              <a:off x="18156644" y="7881908"/>
              <a:ext cx="124739" cy="161303"/>
            </a:xfrm>
            <a:prstGeom prst="rect">
              <a:avLst/>
            </a:prstGeom>
            <a:noFill/>
            <a:ln>
              <a:noFill/>
            </a:ln>
          </p:spPr>
        </p:pic>
        <p:pic>
          <p:nvPicPr>
            <p:cNvPr id="413" name="Google Shape;413;p33"/>
            <p:cNvPicPr preferRelativeResize="0"/>
            <p:nvPr/>
          </p:nvPicPr>
          <p:blipFill rotWithShape="1">
            <a:blip r:embed="rId53">
              <a:alphaModFix/>
            </a:blip>
            <a:srcRect b="0" l="0" r="0" t="0"/>
            <a:stretch/>
          </p:blipFill>
          <p:spPr>
            <a:xfrm>
              <a:off x="14349880" y="8183128"/>
              <a:ext cx="71851" cy="70804"/>
            </a:xfrm>
            <a:prstGeom prst="rect">
              <a:avLst/>
            </a:prstGeom>
            <a:noFill/>
            <a:ln>
              <a:noFill/>
            </a:ln>
          </p:spPr>
        </p:pic>
        <p:sp>
          <p:nvSpPr>
            <p:cNvPr id="414" name="Google Shape;414;p33"/>
            <p:cNvSpPr/>
            <p:nvPr/>
          </p:nvSpPr>
          <p:spPr>
            <a:xfrm>
              <a:off x="14447673" y="8158803"/>
              <a:ext cx="78740" cy="93979"/>
            </a:xfrm>
            <a:custGeom>
              <a:rect b="b" l="l" r="r" t="t"/>
              <a:pathLst>
                <a:path extrusionOk="0" h="93979" w="78740">
                  <a:moveTo>
                    <a:pt x="26225" y="0"/>
                  </a:moveTo>
                  <a:lnTo>
                    <a:pt x="0" y="0"/>
                  </a:lnTo>
                  <a:lnTo>
                    <a:pt x="0" y="93929"/>
                  </a:lnTo>
                  <a:lnTo>
                    <a:pt x="26225" y="93929"/>
                  </a:lnTo>
                  <a:lnTo>
                    <a:pt x="26225" y="0"/>
                  </a:lnTo>
                  <a:close/>
                </a:path>
                <a:path extrusionOk="0" h="93979" w="78740">
                  <a:moveTo>
                    <a:pt x="78727" y="0"/>
                  </a:moveTo>
                  <a:lnTo>
                    <a:pt x="52501" y="0"/>
                  </a:lnTo>
                  <a:lnTo>
                    <a:pt x="52501" y="93929"/>
                  </a:lnTo>
                  <a:lnTo>
                    <a:pt x="78727" y="93929"/>
                  </a:lnTo>
                  <a:lnTo>
                    <a:pt x="787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15" name="Google Shape;415;p33"/>
            <p:cNvPicPr preferRelativeResize="0"/>
            <p:nvPr/>
          </p:nvPicPr>
          <p:blipFill rotWithShape="1">
            <a:blip r:embed="rId54">
              <a:alphaModFix/>
            </a:blip>
            <a:srcRect b="0" l="0" r="0" t="0"/>
            <a:stretch/>
          </p:blipFill>
          <p:spPr>
            <a:xfrm>
              <a:off x="14598831" y="8113466"/>
              <a:ext cx="132718" cy="141126"/>
            </a:xfrm>
            <a:prstGeom prst="rect">
              <a:avLst/>
            </a:prstGeom>
            <a:noFill/>
            <a:ln>
              <a:noFill/>
            </a:ln>
          </p:spPr>
        </p:pic>
        <p:pic>
          <p:nvPicPr>
            <p:cNvPr id="416" name="Google Shape;416;p33"/>
            <p:cNvPicPr preferRelativeResize="0"/>
            <p:nvPr/>
          </p:nvPicPr>
          <p:blipFill rotWithShape="1">
            <a:blip r:embed="rId55">
              <a:alphaModFix/>
            </a:blip>
            <a:srcRect b="0" l="0" r="0" t="0"/>
            <a:stretch/>
          </p:blipFill>
          <p:spPr>
            <a:xfrm>
              <a:off x="14769616" y="8113263"/>
              <a:ext cx="148382" cy="141325"/>
            </a:xfrm>
            <a:prstGeom prst="rect">
              <a:avLst/>
            </a:prstGeom>
            <a:noFill/>
            <a:ln>
              <a:noFill/>
            </a:ln>
          </p:spPr>
        </p:pic>
        <p:sp>
          <p:nvSpPr>
            <p:cNvPr id="417" name="Google Shape;417;p33"/>
            <p:cNvSpPr/>
            <p:nvPr/>
          </p:nvSpPr>
          <p:spPr>
            <a:xfrm>
              <a:off x="14958352" y="8115572"/>
              <a:ext cx="100330" cy="137159"/>
            </a:xfrm>
            <a:custGeom>
              <a:rect b="b" l="l" r="r" t="t"/>
              <a:pathLst>
                <a:path extrusionOk="0" h="137159" w="100330">
                  <a:moveTo>
                    <a:pt x="99949" y="106680"/>
                  </a:moveTo>
                  <a:lnTo>
                    <a:pt x="41198" y="106680"/>
                  </a:lnTo>
                  <a:lnTo>
                    <a:pt x="41198" y="0"/>
                  </a:lnTo>
                  <a:lnTo>
                    <a:pt x="0" y="0"/>
                  </a:lnTo>
                  <a:lnTo>
                    <a:pt x="0" y="106680"/>
                  </a:lnTo>
                  <a:lnTo>
                    <a:pt x="0" y="137160"/>
                  </a:lnTo>
                  <a:lnTo>
                    <a:pt x="99949" y="137160"/>
                  </a:lnTo>
                  <a:lnTo>
                    <a:pt x="99949" y="1066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18" name="Google Shape;418;p33"/>
            <p:cNvPicPr preferRelativeResize="0"/>
            <p:nvPr/>
          </p:nvPicPr>
          <p:blipFill rotWithShape="1">
            <a:blip r:embed="rId56">
              <a:alphaModFix/>
            </a:blip>
            <a:srcRect b="0" l="0" r="0" t="0"/>
            <a:stretch/>
          </p:blipFill>
          <p:spPr>
            <a:xfrm>
              <a:off x="15095335" y="8115433"/>
              <a:ext cx="129503" cy="137294"/>
            </a:xfrm>
            <a:prstGeom prst="rect">
              <a:avLst/>
            </a:prstGeom>
            <a:noFill/>
            <a:ln>
              <a:noFill/>
            </a:ln>
          </p:spPr>
        </p:pic>
        <p:pic>
          <p:nvPicPr>
            <p:cNvPr id="419" name="Google Shape;419;p33"/>
            <p:cNvPicPr preferRelativeResize="0"/>
            <p:nvPr/>
          </p:nvPicPr>
          <p:blipFill rotWithShape="1">
            <a:blip r:embed="rId57">
              <a:alphaModFix/>
            </a:blip>
            <a:srcRect b="0" l="0" r="0" t="0"/>
            <a:stretch/>
          </p:blipFill>
          <p:spPr>
            <a:xfrm>
              <a:off x="15327683" y="8113464"/>
              <a:ext cx="121231" cy="141126"/>
            </a:xfrm>
            <a:prstGeom prst="rect">
              <a:avLst/>
            </a:prstGeom>
            <a:noFill/>
            <a:ln>
              <a:noFill/>
            </a:ln>
          </p:spPr>
        </p:pic>
        <p:pic>
          <p:nvPicPr>
            <p:cNvPr id="420" name="Google Shape;420;p33"/>
            <p:cNvPicPr preferRelativeResize="0"/>
            <p:nvPr/>
          </p:nvPicPr>
          <p:blipFill rotWithShape="1">
            <a:blip r:embed="rId58">
              <a:alphaModFix/>
            </a:blip>
            <a:srcRect b="0" l="0" r="0" t="0"/>
            <a:stretch/>
          </p:blipFill>
          <p:spPr>
            <a:xfrm>
              <a:off x="15479171" y="8113263"/>
              <a:ext cx="148361" cy="141325"/>
            </a:xfrm>
            <a:prstGeom prst="rect">
              <a:avLst/>
            </a:prstGeom>
            <a:noFill/>
            <a:ln>
              <a:noFill/>
            </a:ln>
          </p:spPr>
        </p:pic>
        <p:pic>
          <p:nvPicPr>
            <p:cNvPr id="421" name="Google Shape;421;p33"/>
            <p:cNvPicPr preferRelativeResize="0"/>
            <p:nvPr/>
          </p:nvPicPr>
          <p:blipFill rotWithShape="1">
            <a:blip r:embed="rId59">
              <a:alphaModFix/>
            </a:blip>
            <a:srcRect b="0" l="0" r="0" t="0"/>
            <a:stretch/>
          </p:blipFill>
          <p:spPr>
            <a:xfrm>
              <a:off x="16087305" y="8113466"/>
              <a:ext cx="132718" cy="141126"/>
            </a:xfrm>
            <a:prstGeom prst="rect">
              <a:avLst/>
            </a:prstGeom>
            <a:noFill/>
            <a:ln>
              <a:noFill/>
            </a:ln>
          </p:spPr>
        </p:pic>
        <p:pic>
          <p:nvPicPr>
            <p:cNvPr id="422" name="Google Shape;422;p33"/>
            <p:cNvPicPr preferRelativeResize="0"/>
            <p:nvPr/>
          </p:nvPicPr>
          <p:blipFill rotWithShape="1">
            <a:blip r:embed="rId60">
              <a:alphaModFix/>
            </a:blip>
            <a:srcRect b="0" l="0" r="0" t="0"/>
            <a:stretch/>
          </p:blipFill>
          <p:spPr>
            <a:xfrm>
              <a:off x="16258089" y="8113263"/>
              <a:ext cx="148361" cy="141325"/>
            </a:xfrm>
            <a:prstGeom prst="rect">
              <a:avLst/>
            </a:prstGeom>
            <a:noFill/>
            <a:ln>
              <a:noFill/>
            </a:ln>
          </p:spPr>
        </p:pic>
        <p:sp>
          <p:nvSpPr>
            <p:cNvPr id="423" name="Google Shape;423;p33"/>
            <p:cNvSpPr/>
            <p:nvPr/>
          </p:nvSpPr>
          <p:spPr>
            <a:xfrm>
              <a:off x="16446831" y="8115572"/>
              <a:ext cx="100330" cy="137159"/>
            </a:xfrm>
            <a:custGeom>
              <a:rect b="b" l="l" r="r" t="t"/>
              <a:pathLst>
                <a:path extrusionOk="0" h="137159" w="100330">
                  <a:moveTo>
                    <a:pt x="99936" y="106680"/>
                  </a:moveTo>
                  <a:lnTo>
                    <a:pt x="41198" y="106680"/>
                  </a:lnTo>
                  <a:lnTo>
                    <a:pt x="41198" y="0"/>
                  </a:lnTo>
                  <a:lnTo>
                    <a:pt x="0" y="0"/>
                  </a:lnTo>
                  <a:lnTo>
                    <a:pt x="0" y="106680"/>
                  </a:lnTo>
                  <a:lnTo>
                    <a:pt x="0" y="137160"/>
                  </a:lnTo>
                  <a:lnTo>
                    <a:pt x="99936" y="137160"/>
                  </a:lnTo>
                  <a:lnTo>
                    <a:pt x="99936" y="1066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24" name="Google Shape;424;p33"/>
            <p:cNvPicPr preferRelativeResize="0"/>
            <p:nvPr/>
          </p:nvPicPr>
          <p:blipFill rotWithShape="1">
            <a:blip r:embed="rId61">
              <a:alphaModFix/>
            </a:blip>
            <a:srcRect b="0" l="0" r="0" t="0"/>
            <a:stretch/>
          </p:blipFill>
          <p:spPr>
            <a:xfrm>
              <a:off x="16583811" y="8115433"/>
              <a:ext cx="129482" cy="137294"/>
            </a:xfrm>
            <a:prstGeom prst="rect">
              <a:avLst/>
            </a:prstGeom>
            <a:noFill/>
            <a:ln>
              <a:noFill/>
            </a:ln>
          </p:spPr>
        </p:pic>
        <p:pic>
          <p:nvPicPr>
            <p:cNvPr id="425" name="Google Shape;425;p33"/>
            <p:cNvPicPr preferRelativeResize="0"/>
            <p:nvPr/>
          </p:nvPicPr>
          <p:blipFill rotWithShape="1">
            <a:blip r:embed="rId62">
              <a:alphaModFix/>
            </a:blip>
            <a:srcRect b="0" l="0" r="0" t="0"/>
            <a:stretch/>
          </p:blipFill>
          <p:spPr>
            <a:xfrm>
              <a:off x="16821781" y="8115429"/>
              <a:ext cx="117483" cy="137294"/>
            </a:xfrm>
            <a:prstGeom prst="rect">
              <a:avLst/>
            </a:prstGeom>
            <a:noFill/>
            <a:ln>
              <a:noFill/>
            </a:ln>
          </p:spPr>
        </p:pic>
        <p:pic>
          <p:nvPicPr>
            <p:cNvPr id="426" name="Google Shape;426;p33"/>
            <p:cNvPicPr preferRelativeResize="0"/>
            <p:nvPr/>
          </p:nvPicPr>
          <p:blipFill rotWithShape="1">
            <a:blip r:embed="rId63">
              <a:alphaModFix/>
            </a:blip>
            <a:srcRect b="0" l="0" r="0" t="0"/>
            <a:stretch/>
          </p:blipFill>
          <p:spPr>
            <a:xfrm>
              <a:off x="16977762" y="8115433"/>
              <a:ext cx="130530" cy="139158"/>
            </a:xfrm>
            <a:prstGeom prst="rect">
              <a:avLst/>
            </a:prstGeom>
            <a:noFill/>
            <a:ln>
              <a:noFill/>
            </a:ln>
          </p:spPr>
        </p:pic>
        <p:sp>
          <p:nvSpPr>
            <p:cNvPr id="427" name="Google Shape;427;p33"/>
            <p:cNvSpPr/>
            <p:nvPr/>
          </p:nvSpPr>
          <p:spPr>
            <a:xfrm>
              <a:off x="17153141" y="8115432"/>
              <a:ext cx="315594" cy="137795"/>
            </a:xfrm>
            <a:custGeom>
              <a:rect b="b" l="l" r="r" t="t"/>
              <a:pathLst>
                <a:path extrusionOk="0" h="137795" w="315594">
                  <a:moveTo>
                    <a:pt x="99949" y="106819"/>
                  </a:moveTo>
                  <a:lnTo>
                    <a:pt x="41211" y="106819"/>
                  </a:lnTo>
                  <a:lnTo>
                    <a:pt x="41211" y="139"/>
                  </a:lnTo>
                  <a:lnTo>
                    <a:pt x="0" y="139"/>
                  </a:lnTo>
                  <a:lnTo>
                    <a:pt x="0" y="106819"/>
                  </a:lnTo>
                  <a:lnTo>
                    <a:pt x="0" y="137299"/>
                  </a:lnTo>
                  <a:lnTo>
                    <a:pt x="99949" y="137299"/>
                  </a:lnTo>
                  <a:lnTo>
                    <a:pt x="99949" y="106819"/>
                  </a:lnTo>
                  <a:close/>
                </a:path>
                <a:path extrusionOk="0" h="137795" w="315594">
                  <a:moveTo>
                    <a:pt x="236943" y="106819"/>
                  </a:moveTo>
                  <a:lnTo>
                    <a:pt x="178206" y="106819"/>
                  </a:lnTo>
                  <a:lnTo>
                    <a:pt x="178206" y="139"/>
                  </a:lnTo>
                  <a:lnTo>
                    <a:pt x="136982" y="139"/>
                  </a:lnTo>
                  <a:lnTo>
                    <a:pt x="136982" y="106819"/>
                  </a:lnTo>
                  <a:lnTo>
                    <a:pt x="136982" y="137299"/>
                  </a:lnTo>
                  <a:lnTo>
                    <a:pt x="236943" y="137299"/>
                  </a:lnTo>
                  <a:lnTo>
                    <a:pt x="236943" y="106819"/>
                  </a:lnTo>
                  <a:close/>
                </a:path>
                <a:path extrusionOk="0" h="137795" w="315594">
                  <a:moveTo>
                    <a:pt x="315391" y="0"/>
                  </a:moveTo>
                  <a:lnTo>
                    <a:pt x="273951" y="0"/>
                  </a:lnTo>
                  <a:lnTo>
                    <a:pt x="273951" y="137299"/>
                  </a:lnTo>
                  <a:lnTo>
                    <a:pt x="315391" y="137299"/>
                  </a:lnTo>
                  <a:lnTo>
                    <a:pt x="3153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28" name="Google Shape;428;p33"/>
            <p:cNvPicPr preferRelativeResize="0"/>
            <p:nvPr/>
          </p:nvPicPr>
          <p:blipFill rotWithShape="1">
            <a:blip r:embed="rId60">
              <a:alphaModFix/>
            </a:blip>
            <a:srcRect b="0" l="0" r="0" t="0"/>
            <a:stretch/>
          </p:blipFill>
          <p:spPr>
            <a:xfrm>
              <a:off x="17508488" y="8113263"/>
              <a:ext cx="148361" cy="141325"/>
            </a:xfrm>
            <a:prstGeom prst="rect">
              <a:avLst/>
            </a:prstGeom>
            <a:noFill/>
            <a:ln>
              <a:noFill/>
            </a:ln>
          </p:spPr>
        </p:pic>
        <p:pic>
          <p:nvPicPr>
            <p:cNvPr id="429" name="Google Shape;429;p33"/>
            <p:cNvPicPr preferRelativeResize="0"/>
            <p:nvPr/>
          </p:nvPicPr>
          <p:blipFill rotWithShape="1">
            <a:blip r:embed="rId64">
              <a:alphaModFix/>
            </a:blip>
            <a:srcRect b="0" l="0" r="0" t="0"/>
            <a:stretch/>
          </p:blipFill>
          <p:spPr>
            <a:xfrm>
              <a:off x="17697212" y="8115431"/>
              <a:ext cx="145241" cy="137294"/>
            </a:xfrm>
            <a:prstGeom prst="rect">
              <a:avLst/>
            </a:prstGeom>
            <a:noFill/>
            <a:ln>
              <a:noFill/>
            </a:ln>
          </p:spPr>
        </p:pic>
        <p:sp>
          <p:nvSpPr>
            <p:cNvPr id="430" name="Google Shape;430;p33"/>
            <p:cNvSpPr/>
            <p:nvPr/>
          </p:nvSpPr>
          <p:spPr>
            <a:xfrm>
              <a:off x="17877710" y="8224642"/>
              <a:ext cx="47625" cy="55245"/>
            </a:xfrm>
            <a:custGeom>
              <a:rect b="b" l="l" r="r" t="t"/>
              <a:pathLst>
                <a:path extrusionOk="0" h="55245" w="47625">
                  <a:moveTo>
                    <a:pt x="46009" y="0"/>
                  </a:moveTo>
                  <a:lnTo>
                    <a:pt x="10334" y="0"/>
                  </a:lnTo>
                  <a:lnTo>
                    <a:pt x="9634" y="5244"/>
                  </a:lnTo>
                  <a:lnTo>
                    <a:pt x="8694" y="11287"/>
                  </a:lnTo>
                  <a:lnTo>
                    <a:pt x="6104" y="25779"/>
                  </a:lnTo>
                  <a:lnTo>
                    <a:pt x="3036" y="41099"/>
                  </a:lnTo>
                  <a:lnTo>
                    <a:pt x="0" y="54856"/>
                  </a:lnTo>
                  <a:lnTo>
                    <a:pt x="29119" y="54856"/>
                  </a:lnTo>
                  <a:lnTo>
                    <a:pt x="33352" y="45220"/>
                  </a:lnTo>
                  <a:lnTo>
                    <a:pt x="37823" y="33228"/>
                  </a:lnTo>
                  <a:lnTo>
                    <a:pt x="42533" y="18877"/>
                  </a:lnTo>
                  <a:lnTo>
                    <a:pt x="47485" y="2167"/>
                  </a:lnTo>
                  <a:lnTo>
                    <a:pt x="4600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31" name="Google Shape;431;p33"/>
            <p:cNvPicPr preferRelativeResize="0"/>
            <p:nvPr/>
          </p:nvPicPr>
          <p:blipFill rotWithShape="1">
            <a:blip r:embed="rId65">
              <a:alphaModFix/>
            </a:blip>
            <a:srcRect b="0" l="0" r="0" t="0"/>
            <a:stretch/>
          </p:blipFill>
          <p:spPr>
            <a:xfrm>
              <a:off x="18018737" y="8114876"/>
              <a:ext cx="155157" cy="137849"/>
            </a:xfrm>
            <a:prstGeom prst="rect">
              <a:avLst/>
            </a:prstGeom>
            <a:noFill/>
            <a:ln>
              <a:noFill/>
            </a:ln>
          </p:spPr>
        </p:pic>
        <p:pic>
          <p:nvPicPr>
            <p:cNvPr id="432" name="Google Shape;432;p33"/>
            <p:cNvPicPr preferRelativeResize="0"/>
            <p:nvPr/>
          </p:nvPicPr>
          <p:blipFill rotWithShape="1">
            <a:blip r:embed="rId66">
              <a:alphaModFix/>
            </a:blip>
            <a:srcRect b="0" l="0" r="0" t="0"/>
            <a:stretch/>
          </p:blipFill>
          <p:spPr>
            <a:xfrm>
              <a:off x="18202996" y="8115431"/>
              <a:ext cx="145241" cy="137294"/>
            </a:xfrm>
            <a:prstGeom prst="rect">
              <a:avLst/>
            </a:prstGeom>
            <a:noFill/>
            <a:ln>
              <a:noFill/>
            </a:ln>
          </p:spPr>
        </p:pic>
        <p:pic>
          <p:nvPicPr>
            <p:cNvPr id="433" name="Google Shape;433;p33"/>
            <p:cNvPicPr preferRelativeResize="0"/>
            <p:nvPr/>
          </p:nvPicPr>
          <p:blipFill rotWithShape="1">
            <a:blip r:embed="rId67">
              <a:alphaModFix/>
            </a:blip>
            <a:srcRect b="0" l="0" r="0" t="0"/>
            <a:stretch/>
          </p:blipFill>
          <p:spPr>
            <a:xfrm>
              <a:off x="18394031" y="8115433"/>
              <a:ext cx="129493" cy="137294"/>
            </a:xfrm>
            <a:prstGeom prst="rect">
              <a:avLst/>
            </a:prstGeom>
            <a:noFill/>
            <a:ln>
              <a:noFill/>
            </a:ln>
          </p:spPr>
        </p:pic>
        <p:pic>
          <p:nvPicPr>
            <p:cNvPr id="434" name="Google Shape;434;p33"/>
            <p:cNvPicPr preferRelativeResize="0"/>
            <p:nvPr/>
          </p:nvPicPr>
          <p:blipFill rotWithShape="1">
            <a:blip r:embed="rId68">
              <a:alphaModFix/>
            </a:blip>
            <a:srcRect b="0" l="0" r="0" t="0"/>
            <a:stretch/>
          </p:blipFill>
          <p:spPr>
            <a:xfrm>
              <a:off x="15100100" y="8325008"/>
              <a:ext cx="121231" cy="141126"/>
            </a:xfrm>
            <a:prstGeom prst="rect">
              <a:avLst/>
            </a:prstGeom>
            <a:noFill/>
            <a:ln>
              <a:noFill/>
            </a:ln>
          </p:spPr>
        </p:pic>
        <p:sp>
          <p:nvSpPr>
            <p:cNvPr id="435" name="Google Shape;435;p33"/>
            <p:cNvSpPr/>
            <p:nvPr/>
          </p:nvSpPr>
          <p:spPr>
            <a:xfrm>
              <a:off x="15533599" y="8326977"/>
              <a:ext cx="327659" cy="137795"/>
            </a:xfrm>
            <a:custGeom>
              <a:rect b="b" l="l" r="r" t="t"/>
              <a:pathLst>
                <a:path extrusionOk="0" h="137795" w="327659">
                  <a:moveTo>
                    <a:pt x="115608" y="139"/>
                  </a:moveTo>
                  <a:lnTo>
                    <a:pt x="0" y="139"/>
                  </a:lnTo>
                  <a:lnTo>
                    <a:pt x="0" y="30619"/>
                  </a:lnTo>
                  <a:lnTo>
                    <a:pt x="37236" y="30619"/>
                  </a:lnTo>
                  <a:lnTo>
                    <a:pt x="37236" y="137299"/>
                  </a:lnTo>
                  <a:lnTo>
                    <a:pt x="78460" y="137299"/>
                  </a:lnTo>
                  <a:lnTo>
                    <a:pt x="78460" y="30619"/>
                  </a:lnTo>
                  <a:lnTo>
                    <a:pt x="115608" y="30619"/>
                  </a:lnTo>
                  <a:lnTo>
                    <a:pt x="115608" y="139"/>
                  </a:lnTo>
                  <a:close/>
                </a:path>
                <a:path extrusionOk="0" h="137795" w="327659">
                  <a:moveTo>
                    <a:pt x="191655" y="0"/>
                  </a:moveTo>
                  <a:lnTo>
                    <a:pt x="150228" y="0"/>
                  </a:lnTo>
                  <a:lnTo>
                    <a:pt x="150228" y="137299"/>
                  </a:lnTo>
                  <a:lnTo>
                    <a:pt x="191655" y="137299"/>
                  </a:lnTo>
                  <a:lnTo>
                    <a:pt x="191655" y="0"/>
                  </a:lnTo>
                  <a:close/>
                </a:path>
                <a:path extrusionOk="0" h="137795" w="327659">
                  <a:moveTo>
                    <a:pt x="327367" y="139"/>
                  </a:moveTo>
                  <a:lnTo>
                    <a:pt x="237223" y="139"/>
                  </a:lnTo>
                  <a:lnTo>
                    <a:pt x="237223" y="29349"/>
                  </a:lnTo>
                  <a:lnTo>
                    <a:pt x="237223" y="56019"/>
                  </a:lnTo>
                  <a:lnTo>
                    <a:pt x="237223" y="85229"/>
                  </a:lnTo>
                  <a:lnTo>
                    <a:pt x="237223" y="137299"/>
                  </a:lnTo>
                  <a:lnTo>
                    <a:pt x="277825" y="137299"/>
                  </a:lnTo>
                  <a:lnTo>
                    <a:pt x="277825" y="85229"/>
                  </a:lnTo>
                  <a:lnTo>
                    <a:pt x="323519" y="85229"/>
                  </a:lnTo>
                  <a:lnTo>
                    <a:pt x="323519" y="56019"/>
                  </a:lnTo>
                  <a:lnTo>
                    <a:pt x="277825" y="56019"/>
                  </a:lnTo>
                  <a:lnTo>
                    <a:pt x="277825" y="29349"/>
                  </a:lnTo>
                  <a:lnTo>
                    <a:pt x="327367" y="29349"/>
                  </a:lnTo>
                  <a:lnTo>
                    <a:pt x="327367" y="1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44">
                <a:solidFill>
                  <a:schemeClr val="dk1"/>
                </a:solidFill>
                <a:latin typeface="Calibri"/>
                <a:ea typeface="Calibri"/>
                <a:cs typeface="Calibri"/>
                <a:sym typeface="Calibri"/>
              </a:endParaRPr>
            </a:p>
          </p:txBody>
        </p:sp>
        <p:pic>
          <p:nvPicPr>
            <p:cNvPr id="436" name="Google Shape;436;p33"/>
            <p:cNvPicPr preferRelativeResize="0"/>
            <p:nvPr/>
          </p:nvPicPr>
          <p:blipFill rotWithShape="1">
            <a:blip r:embed="rId69">
              <a:alphaModFix/>
            </a:blip>
            <a:srcRect b="0" l="0" r="0" t="0"/>
            <a:stretch/>
          </p:blipFill>
          <p:spPr>
            <a:xfrm>
              <a:off x="18364513" y="8382271"/>
              <a:ext cx="149491" cy="83312"/>
            </a:xfrm>
            <a:prstGeom prst="rect">
              <a:avLst/>
            </a:prstGeom>
            <a:noFill/>
            <a:ln>
              <a:noFill/>
            </a:ln>
          </p:spPr>
        </p:pic>
        <p:pic>
          <p:nvPicPr>
            <p:cNvPr id="437" name="Google Shape;437;p33"/>
            <p:cNvPicPr preferRelativeResize="0"/>
            <p:nvPr/>
          </p:nvPicPr>
          <p:blipFill rotWithShape="1">
            <a:blip r:embed="rId27">
              <a:alphaModFix/>
            </a:blip>
            <a:srcRect b="0" l="0" r="0" t="0"/>
            <a:stretch/>
          </p:blipFill>
          <p:spPr>
            <a:xfrm>
              <a:off x="14577402" y="8545359"/>
              <a:ext cx="71830" cy="70804"/>
            </a:xfrm>
            <a:prstGeom prst="rect">
              <a:avLst/>
            </a:prstGeom>
            <a:noFill/>
            <a:ln>
              <a:noFill/>
            </a:ln>
          </p:spPr>
        </p:pic>
        <p:pic>
          <p:nvPicPr>
            <p:cNvPr id="438" name="Google Shape;438;p33"/>
            <p:cNvPicPr preferRelativeResize="0"/>
            <p:nvPr/>
          </p:nvPicPr>
          <p:blipFill rotWithShape="1">
            <a:blip r:embed="rId70">
              <a:alphaModFix/>
            </a:blip>
            <a:srcRect b="0" l="0" r="0" t="0"/>
            <a:stretch/>
          </p:blipFill>
          <p:spPr>
            <a:xfrm>
              <a:off x="14371249" y="8115428"/>
              <a:ext cx="4003102" cy="679809"/>
            </a:xfrm>
            <a:prstGeom prst="rect">
              <a:avLst/>
            </a:prstGeom>
            <a:noFill/>
            <a:ln>
              <a:noFill/>
            </a:ln>
          </p:spPr>
        </p:pic>
        <p:pic>
          <p:nvPicPr>
            <p:cNvPr id="439" name="Google Shape;439;p33"/>
            <p:cNvPicPr preferRelativeResize="0"/>
            <p:nvPr/>
          </p:nvPicPr>
          <p:blipFill rotWithShape="1">
            <a:blip r:embed="rId71">
              <a:alphaModFix/>
            </a:blip>
            <a:srcRect b="0" l="0" r="0" t="0"/>
            <a:stretch/>
          </p:blipFill>
          <p:spPr>
            <a:xfrm>
              <a:off x="16085206" y="8776063"/>
              <a:ext cx="660513" cy="130731"/>
            </a:xfrm>
            <a:prstGeom prst="rect">
              <a:avLst/>
            </a:prstGeom>
            <a:noFill/>
            <a:ln>
              <a:noFill/>
            </a:ln>
          </p:spPr>
        </p:pic>
        <p:pic>
          <p:nvPicPr>
            <p:cNvPr id="440" name="Google Shape;440;p33"/>
            <p:cNvPicPr preferRelativeResize="0"/>
            <p:nvPr/>
          </p:nvPicPr>
          <p:blipFill rotWithShape="1">
            <a:blip r:embed="rId72">
              <a:alphaModFix/>
            </a:blip>
            <a:srcRect b="0" l="0" r="0" t="0"/>
            <a:stretch/>
          </p:blipFill>
          <p:spPr>
            <a:xfrm>
              <a:off x="13897052" y="6128253"/>
              <a:ext cx="5087530" cy="4060788"/>
            </a:xfrm>
            <a:prstGeom prst="rect">
              <a:avLst/>
            </a:prstGeom>
            <a:noFill/>
            <a:ln>
              <a:noFill/>
            </a:ln>
          </p:spPr>
        </p:pic>
      </p:grpSp>
      <p:sp>
        <p:nvSpPr>
          <p:cNvPr id="441" name="Google Shape;441;p33"/>
          <p:cNvSpPr txBox="1"/>
          <p:nvPr/>
        </p:nvSpPr>
        <p:spPr>
          <a:xfrm>
            <a:off x="508000" y="1198925"/>
            <a:ext cx="5118900" cy="10299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In the early 1930s, a signiﬁcant change occurred in the way money was backed by  assets in the United States. At that time, a lot of people’s wealth was stored in the form  of gold. However, in 1933, President Roosevelt issued Executive Order 6102, which  demanded that every citizen give up their gold. This wasn't a voluntary exchange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people were required to surrender their gold, and if they refused, they faced severe  penalties.</a:t>
            </a:r>
            <a:endParaRPr sz="1000">
              <a:solidFill>
                <a:schemeClr val="dk1"/>
              </a:solidFill>
              <a:latin typeface="Montserrat"/>
              <a:ea typeface="Montserrat"/>
              <a:cs typeface="Montserrat"/>
              <a:sym typeface="Montserrat"/>
            </a:endParaRPr>
          </a:p>
        </p:txBody>
      </p:sp>
      <p:sp>
        <p:nvSpPr>
          <p:cNvPr id="442" name="Google Shape;442;p33"/>
          <p:cNvSpPr txBox="1"/>
          <p:nvPr/>
        </p:nvSpPr>
        <p:spPr>
          <a:xfrm>
            <a:off x="516575" y="2431589"/>
            <a:ext cx="5195700" cy="12939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The government set the exchange rate at $20.67 per ounce of gold. This meant that for  every ounce of gold a person had, they received paper certiﬁcates equivalent to</a:t>
            </a:r>
            <a:endParaRPr sz="1000">
              <a:solidFill>
                <a:schemeClr val="dk1"/>
              </a:solidFill>
              <a:latin typeface="Montserrat"/>
              <a:ea typeface="Montserrat"/>
              <a:cs typeface="Montserrat"/>
              <a:sym typeface="Montserrat"/>
            </a:endParaRPr>
          </a:p>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$20.67. People had to accept these paper dollars, hoping that one day, they would be  able to exchange them back for gold.</a:t>
            </a:r>
            <a:endParaRPr sz="1000">
              <a:solidFill>
                <a:schemeClr val="dk1"/>
              </a:solidFill>
              <a:latin typeface="Montserrat"/>
              <a:ea typeface="Montserrat"/>
              <a:cs typeface="Montserrat"/>
              <a:sym typeface="Montserrat"/>
            </a:endParaRPr>
          </a:p>
          <a:p>
            <a:pPr indent="0" lvl="0" marL="0" marR="0" rtl="0" algn="l">
              <a:lnSpc>
                <a:spcPct val="113100"/>
              </a:lnSpc>
              <a:spcBef>
                <a:spcPts val="700"/>
              </a:spcBef>
              <a:spcAft>
                <a:spcPts val="0"/>
              </a:spcAft>
              <a:buNone/>
            </a:pPr>
            <a:r>
              <a:rPr lang="en" sz="1000">
                <a:solidFill>
                  <a:srgbClr val="57585B"/>
                </a:solidFill>
                <a:latin typeface="Montserrat"/>
                <a:ea typeface="Montserrat"/>
                <a:cs typeface="Montserrat"/>
                <a:sym typeface="Montserrat"/>
              </a:rPr>
              <a:t>In 1934, the Gold Reserve Act  allowed people to exchange their  paper dollars for gold again.</a:t>
            </a:r>
            <a:endParaRPr sz="1000">
              <a:solidFill>
                <a:schemeClr val="dk1"/>
              </a:solidFill>
              <a:latin typeface="Montserrat"/>
              <a:ea typeface="Montserrat"/>
              <a:cs typeface="Montserrat"/>
              <a:sym typeface="Montserrat"/>
            </a:endParaRPr>
          </a:p>
        </p:txBody>
      </p:sp>
      <p:sp>
        <p:nvSpPr>
          <p:cNvPr id="443" name="Google Shape;443;p33"/>
          <p:cNvSpPr txBox="1"/>
          <p:nvPr/>
        </p:nvSpPr>
        <p:spPr>
          <a:xfrm>
            <a:off x="516576" y="3947375"/>
            <a:ext cx="5118900" cy="10299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However, there was a catch: the  government deliberately devalued  the paper dollars by increasing the  exchange rate to $35 per ounce of  gold. This devaluation hit</a:t>
            </a:r>
            <a:endParaRPr sz="1000">
              <a:solidFill>
                <a:schemeClr val="dk1"/>
              </a:solidFill>
              <a:latin typeface="Montserrat"/>
              <a:ea typeface="Montserrat"/>
              <a:cs typeface="Montserrat"/>
              <a:sym typeface="Montserrat"/>
            </a:endParaRPr>
          </a:p>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hard-working individuals in the  lower and middle classes as it  meant that their savings, once  worth more, were now worth less  due to the decrease in the value of  the paper dollars.</a:t>
            </a:r>
            <a:endParaRPr sz="1000">
              <a:solidFill>
                <a:schemeClr val="dk1"/>
              </a:solidFill>
              <a:latin typeface="Montserrat"/>
              <a:ea typeface="Montserrat"/>
              <a:cs typeface="Montserrat"/>
              <a:sym typeface="Montserrat"/>
            </a:endParaRPr>
          </a:p>
        </p:txBody>
      </p:sp>
      <p:sp>
        <p:nvSpPr>
          <p:cNvPr id="444" name="Google Shape;444;p33"/>
          <p:cNvSpPr txBox="1"/>
          <p:nvPr>
            <p:ph type="title"/>
          </p:nvPr>
        </p:nvSpPr>
        <p:spPr>
          <a:xfrm>
            <a:off x="508002" y="223498"/>
            <a:ext cx="55197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445" name="Google Shape;445;p33" title="Bitkwa-Logo-New.png"/>
          <p:cNvPicPr preferRelativeResize="0"/>
          <p:nvPr/>
        </p:nvPicPr>
        <p:blipFill>
          <a:blip r:embed="rId73">
            <a:alphaModFix/>
          </a:blip>
          <a:stretch>
            <a:fillRect/>
          </a:stretch>
        </p:blipFill>
        <p:spPr>
          <a:xfrm>
            <a:off x="6837267" y="223499"/>
            <a:ext cx="1054499" cy="431675"/>
          </a:xfrm>
          <a:prstGeom prst="rect">
            <a:avLst/>
          </a:prstGeom>
          <a:noFill/>
          <a:ln>
            <a:noFill/>
          </a:ln>
        </p:spPr>
      </p:pic>
      <p:pic>
        <p:nvPicPr>
          <p:cNvPr id="446" name="Google Shape;446;p33"/>
          <p:cNvPicPr preferRelativeResize="0"/>
          <p:nvPr/>
        </p:nvPicPr>
        <p:blipFill rotWithShape="1">
          <a:blip r:embed="rId74">
            <a:alphaModFix/>
          </a:blip>
          <a:srcRect b="0" l="0" r="0" t="0"/>
          <a:stretch/>
        </p:blipFill>
        <p:spPr>
          <a:xfrm>
            <a:off x="8564375" y="4846703"/>
            <a:ext cx="65270" cy="65279"/>
          </a:xfrm>
          <a:prstGeom prst="rect">
            <a:avLst/>
          </a:prstGeom>
          <a:noFill/>
          <a:ln>
            <a:noFill/>
          </a:ln>
        </p:spPr>
      </p:pic>
      <p:sp>
        <p:nvSpPr>
          <p:cNvPr id="447" name="Google Shape;447;p3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4"/>
          <p:cNvSpPr txBox="1"/>
          <p:nvPr/>
        </p:nvSpPr>
        <p:spPr>
          <a:xfrm>
            <a:off x="6085300" y="1243525"/>
            <a:ext cx="2556900" cy="32931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After World War II, the Bretton Woods agreement in 1944 established that the US dollar would be the world's  reserve currency, and it could be exchanged for gold. However, this link between the U.S. dollar  and gold was severed in 1971 when President Nixon ended the redeemability of the U.S. dollar for  gold. </a:t>
            </a:r>
            <a:endParaRPr sz="1000">
              <a:solidFill>
                <a:srgbClr val="57585B"/>
              </a:solidFill>
              <a:latin typeface="Montserrat"/>
              <a:ea typeface="Montserrat"/>
              <a:cs typeface="Montserrat"/>
              <a:sym typeface="Montserrat"/>
            </a:endParaRPr>
          </a:p>
          <a:p>
            <a:pPr indent="0" lvl="0" marL="0" marR="0" rtl="0" algn="l">
              <a:lnSpc>
                <a:spcPct val="113100"/>
              </a:lnSpc>
              <a:spcBef>
                <a:spcPts val="0"/>
              </a:spcBef>
              <a:spcAft>
                <a:spcPts val="0"/>
              </a:spcAft>
              <a:buNone/>
            </a:pPr>
            <a:r>
              <a:t/>
            </a:r>
            <a:endParaRPr sz="1000">
              <a:solidFill>
                <a:srgbClr val="57585B"/>
              </a:solidFill>
              <a:latin typeface="Montserrat"/>
              <a:ea typeface="Montserrat"/>
              <a:cs typeface="Montserrat"/>
              <a:sym typeface="Montserrat"/>
            </a:endParaRPr>
          </a:p>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This marked a signiﬁcant shift, leading to the adoption of a ﬁat money system where the  value of the currency is not backed by a physical commodity like gold but rather by the trust and  conﬁdence of the people who use it. As governments and central banks retained most of the  people's gold, the value of gold surged, reaching $870 per ounce in 1980.</a:t>
            </a:r>
            <a:endParaRPr sz="1000">
              <a:solidFill>
                <a:schemeClr val="dk1"/>
              </a:solidFill>
              <a:latin typeface="Montserrat"/>
              <a:ea typeface="Montserrat"/>
              <a:cs typeface="Montserrat"/>
              <a:sym typeface="Montserrat"/>
            </a:endParaRPr>
          </a:p>
        </p:txBody>
      </p:sp>
      <p:pic>
        <p:nvPicPr>
          <p:cNvPr id="453" name="Google Shape;453;p34"/>
          <p:cNvPicPr preferRelativeResize="0"/>
          <p:nvPr/>
        </p:nvPicPr>
        <p:blipFill rotWithShape="1">
          <a:blip r:embed="rId3">
            <a:alphaModFix/>
          </a:blip>
          <a:srcRect b="0" l="0" r="0" t="0"/>
          <a:stretch/>
        </p:blipFill>
        <p:spPr>
          <a:xfrm>
            <a:off x="941653" y="2088122"/>
            <a:ext cx="4517019" cy="1768333"/>
          </a:xfrm>
          <a:prstGeom prst="rect">
            <a:avLst/>
          </a:prstGeom>
          <a:noFill/>
          <a:ln>
            <a:noFill/>
          </a:ln>
        </p:spPr>
      </p:pic>
      <p:sp>
        <p:nvSpPr>
          <p:cNvPr id="454" name="Google Shape;454;p34"/>
          <p:cNvSpPr txBox="1"/>
          <p:nvPr/>
        </p:nvSpPr>
        <p:spPr>
          <a:xfrm>
            <a:off x="1880980" y="1917560"/>
            <a:ext cx="2482500" cy="111300"/>
          </a:xfrm>
          <a:prstGeom prst="rect">
            <a:avLst/>
          </a:prstGeom>
          <a:noFill/>
          <a:ln>
            <a:noFill/>
          </a:ln>
        </p:spPr>
        <p:txBody>
          <a:bodyPr anchorCtr="0" anchor="t" bIns="0" lIns="0" spcFirstLastPara="1" rIns="0" wrap="square" tIns="6550">
            <a:spAutoFit/>
          </a:bodyPr>
          <a:lstStyle/>
          <a:p>
            <a:pPr indent="0" lvl="0" marL="0" marR="0" rtl="0" algn="l">
              <a:lnSpc>
                <a:spcPct val="100000"/>
              </a:lnSpc>
              <a:spcBef>
                <a:spcPts val="0"/>
              </a:spcBef>
              <a:spcAft>
                <a:spcPts val="0"/>
              </a:spcAft>
              <a:buNone/>
            </a:pPr>
            <a:r>
              <a:rPr lang="en" sz="680">
                <a:solidFill>
                  <a:schemeClr val="dk1"/>
                </a:solidFill>
                <a:latin typeface="Montserrat Medium"/>
                <a:ea typeface="Montserrat Medium"/>
                <a:cs typeface="Montserrat Medium"/>
                <a:sym typeface="Montserrat Medium"/>
              </a:rPr>
              <a:t>Value in ounces of US$/gold</a:t>
            </a:r>
            <a:endParaRPr sz="680">
              <a:solidFill>
                <a:schemeClr val="dk1"/>
              </a:solidFill>
              <a:latin typeface="Montserrat Medium"/>
              <a:ea typeface="Montserrat Medium"/>
              <a:cs typeface="Montserrat Medium"/>
              <a:sym typeface="Montserrat Medium"/>
            </a:endParaRPr>
          </a:p>
        </p:txBody>
      </p:sp>
      <p:sp>
        <p:nvSpPr>
          <p:cNvPr id="455" name="Google Shape;455;p34"/>
          <p:cNvSpPr txBox="1"/>
          <p:nvPr/>
        </p:nvSpPr>
        <p:spPr>
          <a:xfrm>
            <a:off x="1139211" y="2261265"/>
            <a:ext cx="579600" cy="1409400"/>
          </a:xfrm>
          <a:prstGeom prst="rect">
            <a:avLst/>
          </a:prstGeom>
          <a:noFill/>
          <a:ln>
            <a:noFill/>
          </a:ln>
        </p:spPr>
        <p:txBody>
          <a:bodyPr anchorCtr="0" anchor="t" bIns="0" lIns="0" spcFirstLastPara="1" rIns="0" wrap="square" tIns="1000">
            <a:spAutoFit/>
          </a:bodyPr>
          <a:lstStyle/>
          <a:p>
            <a:pPr indent="-14399" lvl="0" marL="14399" marR="71993" rtl="0" algn="l">
              <a:lnSpc>
                <a:spcPct val="138900"/>
              </a:lnSpc>
              <a:spcBef>
                <a:spcPts val="0"/>
              </a:spcBef>
              <a:spcAft>
                <a:spcPts val="0"/>
              </a:spcAft>
              <a:buNone/>
            </a:pPr>
            <a:r>
              <a:rPr b="0" lang="en" sz="566">
                <a:solidFill>
                  <a:schemeClr val="dk1"/>
                </a:solidFill>
                <a:latin typeface="Open Sans Medium"/>
                <a:ea typeface="Open Sans Medium"/>
                <a:cs typeface="Open Sans Medium"/>
                <a:sym typeface="Open Sans Medium"/>
              </a:rPr>
              <a:t>US Dollar  Pound Sterling  Swiss Franc  Gold</a:t>
            </a:r>
            <a:endParaRPr sz="566">
              <a:solidFill>
                <a:schemeClr val="dk1"/>
              </a:solidFill>
              <a:latin typeface="Open Sans Medium"/>
              <a:ea typeface="Open Sans Medium"/>
              <a:cs typeface="Open Sans Medium"/>
              <a:sym typeface="Open Sans Medium"/>
            </a:endParaRPr>
          </a:p>
          <a:p>
            <a:pPr indent="0" lvl="0" marL="14399" marR="0" rtl="0" algn="l">
              <a:lnSpc>
                <a:spcPct val="100000"/>
              </a:lnSpc>
              <a:spcBef>
                <a:spcPts val="227"/>
              </a:spcBef>
              <a:spcAft>
                <a:spcPts val="0"/>
              </a:spcAft>
              <a:buNone/>
            </a:pPr>
            <a:r>
              <a:rPr b="0" lang="en" sz="566">
                <a:solidFill>
                  <a:schemeClr val="dk1"/>
                </a:solidFill>
                <a:latin typeface="Open Sans Medium"/>
                <a:ea typeface="Open Sans Medium"/>
                <a:cs typeface="Open Sans Medium"/>
                <a:sym typeface="Open Sans Medium"/>
              </a:rPr>
              <a:t>Euro</a:t>
            </a:r>
            <a:endParaRPr sz="566">
              <a:solidFill>
                <a:schemeClr val="dk1"/>
              </a:solidFill>
              <a:latin typeface="Open Sans Medium"/>
              <a:ea typeface="Open Sans Medium"/>
              <a:cs typeface="Open Sans Medium"/>
              <a:sym typeface="Open Sans Medium"/>
            </a:endParaRPr>
          </a:p>
          <a:p>
            <a:pPr indent="0" lvl="0" marL="14399" marR="0" rtl="0" algn="just">
              <a:lnSpc>
                <a:spcPct val="134900"/>
              </a:lnSpc>
              <a:spcBef>
                <a:spcPts val="113"/>
              </a:spcBef>
              <a:spcAft>
                <a:spcPts val="0"/>
              </a:spcAft>
              <a:buNone/>
            </a:pPr>
            <a:r>
              <a:rPr b="0" lang="en" sz="566">
                <a:solidFill>
                  <a:schemeClr val="dk1"/>
                </a:solidFill>
                <a:latin typeface="Open Sans Medium"/>
                <a:ea typeface="Open Sans Medium"/>
                <a:cs typeface="Open Sans Medium"/>
                <a:sym typeface="Open Sans Medium"/>
              </a:rPr>
              <a:t>Australian Dollar  Singapore Dollar  Yen</a:t>
            </a:r>
            <a:endParaRPr sz="566">
              <a:solidFill>
                <a:schemeClr val="dk1"/>
              </a:solidFill>
              <a:latin typeface="Open Sans Medium"/>
              <a:ea typeface="Open Sans Medium"/>
              <a:cs typeface="Open Sans Medium"/>
              <a:sym typeface="Open Sans Medium"/>
            </a:endParaRPr>
          </a:p>
          <a:p>
            <a:pPr indent="0" lvl="0" marL="14399" marR="100791" rtl="0" algn="l">
              <a:lnSpc>
                <a:spcPct val="134400"/>
              </a:lnSpc>
              <a:spcBef>
                <a:spcPts val="0"/>
              </a:spcBef>
              <a:spcAft>
                <a:spcPts val="0"/>
              </a:spcAft>
              <a:buNone/>
            </a:pPr>
            <a:r>
              <a:rPr b="0" lang="en" sz="566">
                <a:solidFill>
                  <a:schemeClr val="dk1"/>
                </a:solidFill>
                <a:latin typeface="Open Sans Medium"/>
                <a:ea typeface="Open Sans Medium"/>
                <a:cs typeface="Open Sans Medium"/>
                <a:sym typeface="Open Sans Medium"/>
              </a:rPr>
              <a:t>Russian Ruble  Commodities</a:t>
            </a:r>
            <a:endParaRPr sz="566">
              <a:solidFill>
                <a:schemeClr val="dk1"/>
              </a:solidFill>
              <a:latin typeface="Open Sans Medium"/>
              <a:ea typeface="Open Sans Medium"/>
              <a:cs typeface="Open Sans Medium"/>
              <a:sym typeface="Open Sans Medium"/>
            </a:endParaRPr>
          </a:p>
        </p:txBody>
      </p:sp>
      <p:sp>
        <p:nvSpPr>
          <p:cNvPr id="456" name="Google Shape;456;p34"/>
          <p:cNvSpPr/>
          <p:nvPr/>
        </p:nvSpPr>
        <p:spPr>
          <a:xfrm>
            <a:off x="677175" y="1561874"/>
            <a:ext cx="5238941" cy="2656424"/>
          </a:xfrm>
          <a:custGeom>
            <a:rect b="b" l="l" r="r" t="t"/>
            <a:pathLst>
              <a:path extrusionOk="0" h="5158105" w="10172700">
                <a:moveTo>
                  <a:pt x="10070447" y="5158062"/>
                </a:moveTo>
                <a:lnTo>
                  <a:pt x="102248" y="5158062"/>
                </a:lnTo>
                <a:lnTo>
                  <a:pt x="62444" y="5150026"/>
                </a:lnTo>
                <a:lnTo>
                  <a:pt x="29944" y="5128110"/>
                </a:lnTo>
                <a:lnTo>
                  <a:pt x="8033" y="5095609"/>
                </a:lnTo>
                <a:lnTo>
                  <a:pt x="0" y="5055814"/>
                </a:lnTo>
                <a:lnTo>
                  <a:pt x="0" y="102237"/>
                </a:lnTo>
                <a:lnTo>
                  <a:pt x="8033" y="62444"/>
                </a:lnTo>
                <a:lnTo>
                  <a:pt x="29944" y="29946"/>
                </a:lnTo>
                <a:lnTo>
                  <a:pt x="62444" y="8035"/>
                </a:lnTo>
                <a:lnTo>
                  <a:pt x="102248" y="0"/>
                </a:lnTo>
                <a:lnTo>
                  <a:pt x="10070447" y="0"/>
                </a:lnTo>
                <a:lnTo>
                  <a:pt x="10110242" y="8035"/>
                </a:lnTo>
                <a:lnTo>
                  <a:pt x="10142743" y="29946"/>
                </a:lnTo>
                <a:lnTo>
                  <a:pt x="10164658" y="62444"/>
                </a:lnTo>
                <a:lnTo>
                  <a:pt x="10172695" y="102237"/>
                </a:lnTo>
                <a:lnTo>
                  <a:pt x="10172695" y="5055814"/>
                </a:lnTo>
                <a:lnTo>
                  <a:pt x="10164658" y="5095609"/>
                </a:lnTo>
                <a:lnTo>
                  <a:pt x="10142743" y="5128110"/>
                </a:lnTo>
                <a:lnTo>
                  <a:pt x="10110242" y="5150026"/>
                </a:lnTo>
                <a:lnTo>
                  <a:pt x="10070447" y="5158062"/>
                </a:lnTo>
                <a:close/>
              </a:path>
            </a:pathLst>
          </a:custGeom>
          <a:noFill/>
          <a:ln cap="flat" cmpd="sng" w="117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7">
              <a:solidFill>
                <a:schemeClr val="dk1"/>
              </a:solidFill>
              <a:latin typeface="Calibri"/>
              <a:ea typeface="Calibri"/>
              <a:cs typeface="Calibri"/>
              <a:sym typeface="Calibri"/>
            </a:endParaRPr>
          </a:p>
        </p:txBody>
      </p:sp>
      <p:sp>
        <p:nvSpPr>
          <p:cNvPr id="457" name="Google Shape;457;p34"/>
          <p:cNvSpPr txBox="1"/>
          <p:nvPr>
            <p:ph type="title"/>
          </p:nvPr>
        </p:nvSpPr>
        <p:spPr>
          <a:xfrm>
            <a:off x="508001" y="223498"/>
            <a:ext cx="5577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458" name="Google Shape;458;p34"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459" name="Google Shape;459;p34"/>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460" name="Google Shape;460;p3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nvSpPr>
        <p:spPr>
          <a:xfrm>
            <a:off x="5437245" y="2252277"/>
            <a:ext cx="3270000" cy="13782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7585B"/>
                </a:solidFill>
                <a:latin typeface="Montserrat"/>
                <a:ea typeface="Montserrat"/>
                <a:cs typeface="Montserrat"/>
                <a:sym typeface="Montserrat"/>
              </a:rPr>
              <a:t>In conclusion, the story of how human </a:t>
            </a:r>
            <a:r>
              <a:rPr lang="en" sz="1000">
                <a:solidFill>
                  <a:srgbClr val="57585B"/>
                </a:solidFill>
                <a:latin typeface="Montserrat"/>
                <a:ea typeface="Montserrat"/>
                <a:cs typeface="Montserrat"/>
                <a:sym typeface="Montserrat"/>
              </a:rPr>
              <a:t>society</a:t>
            </a:r>
            <a:r>
              <a:rPr lang="en" sz="1000">
                <a:solidFill>
                  <a:srgbClr val="57585B"/>
                </a:solidFill>
                <a:latin typeface="Montserrat"/>
                <a:ea typeface="Montserrat"/>
                <a:cs typeface="Montserrat"/>
                <a:sym typeface="Montserrat"/>
              </a:rPr>
              <a:t> transitioned from a  sound money standard into an unsound (ﬁat) standard tells us how  governments and banks captured precious metals from their citizens.  While real money ended up in the pockets of governments and banks,  the people were left with pieces of paper whose only value comes  from governments mandating its use.</a:t>
            </a:r>
            <a:endParaRPr sz="1000">
              <a:solidFill>
                <a:schemeClr val="dk1"/>
              </a:solidFill>
              <a:latin typeface="Montserrat"/>
              <a:ea typeface="Montserrat"/>
              <a:cs typeface="Montserrat"/>
              <a:sym typeface="Montserrat"/>
            </a:endParaRPr>
          </a:p>
        </p:txBody>
      </p:sp>
      <p:pic>
        <p:nvPicPr>
          <p:cNvPr id="466" name="Google Shape;466;p35"/>
          <p:cNvPicPr preferRelativeResize="0"/>
          <p:nvPr/>
        </p:nvPicPr>
        <p:blipFill rotWithShape="1">
          <a:blip r:embed="rId3">
            <a:alphaModFix/>
          </a:blip>
          <a:srcRect b="0" l="0" r="0" t="0"/>
          <a:stretch/>
        </p:blipFill>
        <p:spPr>
          <a:xfrm>
            <a:off x="676409" y="1639695"/>
            <a:ext cx="4499344" cy="2603383"/>
          </a:xfrm>
          <a:prstGeom prst="rect">
            <a:avLst/>
          </a:prstGeom>
          <a:noFill/>
          <a:ln>
            <a:noFill/>
          </a:ln>
        </p:spPr>
      </p:pic>
      <p:sp>
        <p:nvSpPr>
          <p:cNvPr id="467" name="Google Shape;467;p35"/>
          <p:cNvSpPr txBox="1"/>
          <p:nvPr/>
        </p:nvSpPr>
        <p:spPr>
          <a:xfrm>
            <a:off x="848464" y="1621699"/>
            <a:ext cx="2646600" cy="120300"/>
          </a:xfrm>
          <a:prstGeom prst="rect">
            <a:avLst/>
          </a:prstGeom>
          <a:noFill/>
          <a:ln>
            <a:noFill/>
          </a:ln>
        </p:spPr>
        <p:txBody>
          <a:bodyPr anchorCtr="0" anchor="t" bIns="0" lIns="0" spcFirstLastPara="1" rIns="0" wrap="square" tIns="8775">
            <a:spAutoFit/>
          </a:bodyPr>
          <a:lstStyle/>
          <a:p>
            <a:pPr indent="0" lvl="0" marL="0" marR="0" rtl="0" algn="l">
              <a:lnSpc>
                <a:spcPct val="100000"/>
              </a:lnSpc>
              <a:spcBef>
                <a:spcPts val="0"/>
              </a:spcBef>
              <a:spcAft>
                <a:spcPts val="0"/>
              </a:spcAft>
              <a:buNone/>
            </a:pPr>
            <a:r>
              <a:rPr b="1" lang="en" sz="724">
                <a:solidFill>
                  <a:schemeClr val="dk1"/>
                </a:solidFill>
                <a:latin typeface="Open Sans"/>
                <a:ea typeface="Open Sans"/>
                <a:cs typeface="Open Sans"/>
                <a:sym typeface="Open Sans"/>
              </a:rPr>
              <a:t>Gold and Various Currencies Measured in Gold, 1900-2023</a:t>
            </a:r>
            <a:endParaRPr sz="724">
              <a:solidFill>
                <a:schemeClr val="dk1"/>
              </a:solidFill>
              <a:latin typeface="Open Sans"/>
              <a:ea typeface="Open Sans"/>
              <a:cs typeface="Open Sans"/>
              <a:sym typeface="Open Sans"/>
            </a:endParaRPr>
          </a:p>
        </p:txBody>
      </p:sp>
      <p:sp>
        <p:nvSpPr>
          <p:cNvPr id="468" name="Google Shape;468;p35"/>
          <p:cNvSpPr txBox="1"/>
          <p:nvPr/>
        </p:nvSpPr>
        <p:spPr>
          <a:xfrm>
            <a:off x="889864" y="4184138"/>
            <a:ext cx="2266500" cy="101100"/>
          </a:xfrm>
          <a:prstGeom prst="rect">
            <a:avLst/>
          </a:prstGeom>
          <a:noFill/>
          <a:ln>
            <a:noFill/>
          </a:ln>
        </p:spPr>
        <p:txBody>
          <a:bodyPr anchorCtr="0" anchor="t" bIns="0" lIns="0" spcFirstLastPara="1" rIns="0" wrap="square" tIns="11700">
            <a:spAutoFit/>
          </a:bodyPr>
          <a:lstStyle/>
          <a:p>
            <a:pPr indent="0" lvl="0" marL="0" marR="0" rtl="0" algn="l">
              <a:lnSpc>
                <a:spcPct val="100000"/>
              </a:lnSpc>
              <a:spcBef>
                <a:spcPts val="0"/>
              </a:spcBef>
              <a:spcAft>
                <a:spcPts val="0"/>
              </a:spcAft>
              <a:buNone/>
            </a:pPr>
            <a:r>
              <a:rPr b="0" lang="en" sz="579">
                <a:solidFill>
                  <a:schemeClr val="dk1"/>
                </a:solidFill>
                <a:latin typeface="Open Sans Medium"/>
                <a:ea typeface="Open Sans Medium"/>
                <a:cs typeface="Open Sans Medium"/>
                <a:sym typeface="Open Sans Medium"/>
              </a:rPr>
              <a:t>Source: World Gold Council, Reuters Elkon, incrementum AG</a:t>
            </a:r>
            <a:endParaRPr sz="579">
              <a:solidFill>
                <a:schemeClr val="dk1"/>
              </a:solidFill>
              <a:latin typeface="Open Sans Medium"/>
              <a:ea typeface="Open Sans Medium"/>
              <a:cs typeface="Open Sans Medium"/>
              <a:sym typeface="Open Sans Medium"/>
            </a:endParaRPr>
          </a:p>
        </p:txBody>
      </p:sp>
      <p:sp>
        <p:nvSpPr>
          <p:cNvPr id="469" name="Google Shape;469;p35"/>
          <p:cNvSpPr txBox="1"/>
          <p:nvPr/>
        </p:nvSpPr>
        <p:spPr>
          <a:xfrm>
            <a:off x="1351631" y="3789240"/>
            <a:ext cx="192600" cy="309600"/>
          </a:xfrm>
          <a:prstGeom prst="rect">
            <a:avLst/>
          </a:prstGeom>
          <a:noFill/>
          <a:ln>
            <a:noFill/>
          </a:ln>
        </p:spPr>
        <p:txBody>
          <a:bodyPr anchorCtr="0" anchor="t" bIns="0" lIns="0" spcFirstLastPara="1" rIns="0" wrap="square" tIns="7525">
            <a:spAutoFit/>
          </a:bodyPr>
          <a:lstStyle/>
          <a:p>
            <a:pPr indent="0" lvl="0" marL="0" marR="0" rtl="0" algn="just">
              <a:lnSpc>
                <a:spcPct val="119300"/>
              </a:lnSpc>
              <a:spcBef>
                <a:spcPts val="0"/>
              </a:spcBef>
              <a:spcAft>
                <a:spcPts val="0"/>
              </a:spcAft>
              <a:buNone/>
            </a:pPr>
            <a:r>
              <a:rPr b="0" lang="en" sz="579">
                <a:solidFill>
                  <a:schemeClr val="dk1"/>
                </a:solidFill>
                <a:latin typeface="Open Sans Medium"/>
                <a:ea typeface="Open Sans Medium"/>
                <a:cs typeface="Open Sans Medium"/>
                <a:sym typeface="Open Sans Medium"/>
              </a:rPr>
              <a:t>Gold  ECU  JPY</a:t>
            </a:r>
            <a:endParaRPr sz="579">
              <a:solidFill>
                <a:schemeClr val="dk1"/>
              </a:solidFill>
              <a:latin typeface="Open Sans Medium"/>
              <a:ea typeface="Open Sans Medium"/>
              <a:cs typeface="Open Sans Medium"/>
              <a:sym typeface="Open Sans Medium"/>
            </a:endParaRPr>
          </a:p>
        </p:txBody>
      </p:sp>
      <p:sp>
        <p:nvSpPr>
          <p:cNvPr id="470" name="Google Shape;470;p35"/>
          <p:cNvSpPr txBox="1"/>
          <p:nvPr/>
        </p:nvSpPr>
        <p:spPr>
          <a:xfrm>
            <a:off x="2822739" y="3788413"/>
            <a:ext cx="216600" cy="330000"/>
          </a:xfrm>
          <a:prstGeom prst="rect">
            <a:avLst/>
          </a:prstGeom>
          <a:noFill/>
          <a:ln>
            <a:noFill/>
          </a:ln>
        </p:spPr>
        <p:txBody>
          <a:bodyPr anchorCtr="0" anchor="t" bIns="0" lIns="0" spcFirstLastPara="1" rIns="0" wrap="square" tIns="7525">
            <a:spAutoFit/>
          </a:bodyPr>
          <a:lstStyle/>
          <a:p>
            <a:pPr indent="-18406" lvl="0" marL="18406" marR="36812" rtl="0" algn="l">
              <a:lnSpc>
                <a:spcPct val="120200"/>
              </a:lnSpc>
              <a:spcBef>
                <a:spcPts val="0"/>
              </a:spcBef>
              <a:spcAft>
                <a:spcPts val="0"/>
              </a:spcAft>
              <a:buNone/>
            </a:pPr>
            <a:r>
              <a:rPr b="0" lang="en" sz="579">
                <a:solidFill>
                  <a:schemeClr val="dk1"/>
                </a:solidFill>
                <a:latin typeface="Open Sans Medium"/>
                <a:ea typeface="Open Sans Medium"/>
                <a:cs typeface="Open Sans Medium"/>
                <a:sym typeface="Open Sans Medium"/>
              </a:rPr>
              <a:t>USD  EUR</a:t>
            </a:r>
            <a:endParaRPr sz="579">
              <a:solidFill>
                <a:schemeClr val="dk1"/>
              </a:solidFill>
              <a:latin typeface="Open Sans Medium"/>
              <a:ea typeface="Open Sans Medium"/>
              <a:cs typeface="Open Sans Medium"/>
              <a:sym typeface="Open Sans Medium"/>
            </a:endParaRPr>
          </a:p>
          <a:p>
            <a:pPr indent="0" lvl="0" marL="18406" marR="0" rtl="0" algn="l">
              <a:lnSpc>
                <a:spcPct val="100000"/>
              </a:lnSpc>
              <a:spcBef>
                <a:spcPts val="145"/>
              </a:spcBef>
              <a:spcAft>
                <a:spcPts val="0"/>
              </a:spcAft>
              <a:buNone/>
            </a:pPr>
            <a:r>
              <a:rPr b="0" lang="en" sz="579">
                <a:solidFill>
                  <a:schemeClr val="dk1"/>
                </a:solidFill>
                <a:latin typeface="Open Sans Medium"/>
                <a:ea typeface="Open Sans Medium"/>
                <a:cs typeface="Open Sans Medium"/>
                <a:sym typeface="Open Sans Medium"/>
              </a:rPr>
              <a:t>Mark</a:t>
            </a:r>
            <a:endParaRPr sz="579">
              <a:solidFill>
                <a:schemeClr val="dk1"/>
              </a:solidFill>
              <a:latin typeface="Open Sans Medium"/>
              <a:ea typeface="Open Sans Medium"/>
              <a:cs typeface="Open Sans Medium"/>
              <a:sym typeface="Open Sans Medium"/>
            </a:endParaRPr>
          </a:p>
        </p:txBody>
      </p:sp>
      <p:sp>
        <p:nvSpPr>
          <p:cNvPr id="471" name="Google Shape;471;p35"/>
          <p:cNvSpPr txBox="1"/>
          <p:nvPr/>
        </p:nvSpPr>
        <p:spPr>
          <a:xfrm>
            <a:off x="4263534" y="3790980"/>
            <a:ext cx="584700" cy="327000"/>
          </a:xfrm>
          <a:prstGeom prst="rect">
            <a:avLst/>
          </a:prstGeom>
          <a:noFill/>
          <a:ln>
            <a:noFill/>
          </a:ln>
        </p:spPr>
        <p:txBody>
          <a:bodyPr anchorCtr="0" anchor="t" bIns="0" lIns="0" spcFirstLastPara="1" rIns="0" wrap="square" tIns="7525">
            <a:spAutoFit/>
          </a:bodyPr>
          <a:lstStyle/>
          <a:p>
            <a:pPr indent="-18406" lvl="0" marL="18406" marR="0" rtl="0" algn="l">
              <a:lnSpc>
                <a:spcPct val="118500"/>
              </a:lnSpc>
              <a:spcBef>
                <a:spcPts val="0"/>
              </a:spcBef>
              <a:spcAft>
                <a:spcPts val="0"/>
              </a:spcAft>
              <a:buNone/>
            </a:pPr>
            <a:r>
              <a:rPr b="0" lang="en" sz="579">
                <a:solidFill>
                  <a:schemeClr val="dk1"/>
                </a:solidFill>
                <a:latin typeface="Open Sans Medium"/>
                <a:ea typeface="Open Sans Medium"/>
                <a:cs typeface="Open Sans Medium"/>
                <a:sym typeface="Open Sans Medium"/>
              </a:rPr>
              <a:t>Deutsche Mark  GBP</a:t>
            </a:r>
            <a:endParaRPr sz="579">
              <a:solidFill>
                <a:schemeClr val="dk1"/>
              </a:solidFill>
              <a:latin typeface="Open Sans Medium"/>
              <a:ea typeface="Open Sans Medium"/>
              <a:cs typeface="Open Sans Medium"/>
              <a:sym typeface="Open Sans Medium"/>
            </a:endParaRPr>
          </a:p>
          <a:p>
            <a:pPr indent="0" lvl="0" marL="18406" marR="0" rtl="0" algn="l">
              <a:lnSpc>
                <a:spcPct val="100000"/>
              </a:lnSpc>
              <a:spcBef>
                <a:spcPts val="145"/>
              </a:spcBef>
              <a:spcAft>
                <a:spcPts val="0"/>
              </a:spcAft>
              <a:buNone/>
            </a:pPr>
            <a:r>
              <a:rPr b="0" lang="en" sz="579">
                <a:solidFill>
                  <a:schemeClr val="dk1"/>
                </a:solidFill>
                <a:latin typeface="Open Sans Medium"/>
                <a:ea typeface="Open Sans Medium"/>
                <a:cs typeface="Open Sans Medium"/>
                <a:sym typeface="Open Sans Medium"/>
              </a:rPr>
              <a:t>Reichsmark</a:t>
            </a:r>
            <a:endParaRPr sz="579">
              <a:solidFill>
                <a:schemeClr val="dk1"/>
              </a:solidFill>
              <a:latin typeface="Open Sans Medium"/>
              <a:ea typeface="Open Sans Medium"/>
              <a:cs typeface="Open Sans Medium"/>
              <a:sym typeface="Open Sans Medium"/>
            </a:endParaRPr>
          </a:p>
        </p:txBody>
      </p:sp>
      <p:sp>
        <p:nvSpPr>
          <p:cNvPr id="472" name="Google Shape;472;p35"/>
          <p:cNvSpPr/>
          <p:nvPr/>
        </p:nvSpPr>
        <p:spPr>
          <a:xfrm>
            <a:off x="508003" y="1271729"/>
            <a:ext cx="4744630" cy="3402673"/>
          </a:xfrm>
          <a:custGeom>
            <a:rect b="b" l="l" r="r" t="t"/>
            <a:pathLst>
              <a:path extrusionOk="0" h="5155565" w="7188834">
                <a:moveTo>
                  <a:pt x="7061041" y="0"/>
                </a:moveTo>
                <a:lnTo>
                  <a:pt x="127744" y="0"/>
                </a:lnTo>
                <a:lnTo>
                  <a:pt x="78024" y="10040"/>
                </a:lnTo>
                <a:lnTo>
                  <a:pt x="37419" y="37420"/>
                </a:lnTo>
                <a:lnTo>
                  <a:pt x="10040" y="78029"/>
                </a:lnTo>
                <a:lnTo>
                  <a:pt x="0" y="127755"/>
                </a:lnTo>
                <a:lnTo>
                  <a:pt x="0" y="5027700"/>
                </a:lnTo>
                <a:lnTo>
                  <a:pt x="10040" y="5077420"/>
                </a:lnTo>
                <a:lnTo>
                  <a:pt x="37419" y="5118026"/>
                </a:lnTo>
                <a:lnTo>
                  <a:pt x="78024" y="5145405"/>
                </a:lnTo>
                <a:lnTo>
                  <a:pt x="127744" y="5155445"/>
                </a:lnTo>
                <a:lnTo>
                  <a:pt x="7061041" y="5155445"/>
                </a:lnTo>
                <a:lnTo>
                  <a:pt x="7110763" y="5145405"/>
                </a:lnTo>
                <a:lnTo>
                  <a:pt x="7151372" y="5118026"/>
                </a:lnTo>
                <a:lnTo>
                  <a:pt x="7178755" y="5077420"/>
                </a:lnTo>
                <a:lnTo>
                  <a:pt x="7188796" y="5027700"/>
                </a:lnTo>
                <a:lnTo>
                  <a:pt x="7188796" y="127755"/>
                </a:lnTo>
                <a:lnTo>
                  <a:pt x="7178755" y="78029"/>
                </a:lnTo>
                <a:lnTo>
                  <a:pt x="7151372" y="37420"/>
                </a:lnTo>
                <a:lnTo>
                  <a:pt x="7110763" y="10040"/>
                </a:lnTo>
                <a:lnTo>
                  <a:pt x="7061041" y="0"/>
                </a:lnTo>
                <a:close/>
              </a:path>
            </a:pathLst>
          </a:custGeom>
          <a:noFill/>
          <a:ln cap="flat" cmpd="sng" w="149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59">
              <a:solidFill>
                <a:schemeClr val="dk1"/>
              </a:solidFill>
              <a:latin typeface="Calibri"/>
              <a:ea typeface="Calibri"/>
              <a:cs typeface="Calibri"/>
              <a:sym typeface="Calibri"/>
            </a:endParaRPr>
          </a:p>
        </p:txBody>
      </p:sp>
      <p:sp>
        <p:nvSpPr>
          <p:cNvPr id="473" name="Google Shape;473;p35"/>
          <p:cNvSpPr txBox="1"/>
          <p:nvPr>
            <p:ph type="title"/>
          </p:nvPr>
        </p:nvSpPr>
        <p:spPr>
          <a:xfrm>
            <a:off x="508001" y="223498"/>
            <a:ext cx="55773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Fiat Money and Who Controls It?</a:t>
            </a:r>
            <a:endParaRPr/>
          </a:p>
        </p:txBody>
      </p:sp>
      <p:pic>
        <p:nvPicPr>
          <p:cNvPr id="474" name="Google Shape;474;p35" title="Bitkwa-Logo-New.png"/>
          <p:cNvPicPr preferRelativeResize="0"/>
          <p:nvPr/>
        </p:nvPicPr>
        <p:blipFill>
          <a:blip r:embed="rId4">
            <a:alphaModFix/>
          </a:blip>
          <a:stretch>
            <a:fillRect/>
          </a:stretch>
        </p:blipFill>
        <p:spPr>
          <a:xfrm>
            <a:off x="6837267" y="223499"/>
            <a:ext cx="1054499" cy="431675"/>
          </a:xfrm>
          <a:prstGeom prst="rect">
            <a:avLst/>
          </a:prstGeom>
          <a:noFill/>
          <a:ln>
            <a:noFill/>
          </a:ln>
        </p:spPr>
      </p:pic>
      <p:pic>
        <p:nvPicPr>
          <p:cNvPr id="475" name="Google Shape;475;p35"/>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476" name="Google Shape;476;p3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